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2" r:id="rId1"/>
    <p:sldMasterId id="2147483675" r:id="rId2"/>
    <p:sldMasterId id="2147483700" r:id="rId3"/>
    <p:sldMasterId id="2147483712" r:id="rId4"/>
  </p:sldMasterIdLst>
  <p:notesMasterIdLst>
    <p:notesMasterId r:id="rId13"/>
  </p:notesMasterIdLst>
  <p:sldIdLst>
    <p:sldId id="448" r:id="rId5"/>
    <p:sldId id="403" r:id="rId6"/>
    <p:sldId id="446" r:id="rId7"/>
    <p:sldId id="450" r:id="rId8"/>
    <p:sldId id="447" r:id="rId9"/>
    <p:sldId id="430" r:id="rId10"/>
    <p:sldId id="425" r:id="rId11"/>
    <p:sldId id="449" r:id="rId12"/>
  </p:sldIdLst>
  <p:sldSz cx="12190413" cy="6859588"/>
  <p:notesSz cx="6858000" cy="9144000"/>
  <p:defaultTextStyle>
    <a:defPPr>
      <a:defRPr lang="ru-RU"/>
    </a:defPPr>
    <a:lvl1pPr marL="0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46C6E40A-AC66-48D5-8D3F-67F13AE03698}">
          <p14:sldIdLst>
            <p14:sldId id="448"/>
            <p14:sldId id="403"/>
            <p14:sldId id="446"/>
            <p14:sldId id="450"/>
            <p14:sldId id="447"/>
            <p14:sldId id="430"/>
            <p14:sldId id="425"/>
            <p14:sldId id="44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391">
          <p15:clr>
            <a:srgbClr val="A4A3A4"/>
          </p15:clr>
        </p15:guide>
        <p15:guide id="2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5091"/>
    <a:srgbClr val="EEAB02"/>
    <a:srgbClr val="F3F9FA"/>
    <a:srgbClr val="D0D8E9"/>
    <a:srgbClr val="E9EDF4"/>
    <a:srgbClr val="D0EDF4"/>
    <a:srgbClr val="525252"/>
    <a:srgbClr val="F1F9F9"/>
    <a:srgbClr val="ECF9F9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28" autoAdjust="0"/>
    <p:restoredTop sz="93714" autoAdjust="0"/>
  </p:normalViewPr>
  <p:slideViewPr>
    <p:cSldViewPr>
      <p:cViewPr>
        <p:scale>
          <a:sx n="117" d="100"/>
          <a:sy n="117" d="100"/>
        </p:scale>
        <p:origin x="-606" y="-186"/>
      </p:cViewPr>
      <p:guideLst>
        <p:guide orient="horz" pos="391"/>
        <p:guide orient="horz"/>
        <p:guide orient="horz" pos="2160"/>
        <p:guide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4" d="100"/>
          <a:sy n="64" d="100"/>
        </p:scale>
        <p:origin x="-3096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3F9014-4295-4FB1-B0CB-CD806647CB7E}" type="datetimeFigureOut">
              <a:rPr lang="ru-RU" smtClean="0"/>
              <a:t>22.02.2019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5FFA1-216E-4842-9B15-D6C26910395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5717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5FFA1-216E-4842-9B15-D6C26910395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547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5FFA1-216E-4842-9B15-D6C26910395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547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5FFA1-216E-4842-9B15-D6C26910395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547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" y="4366637"/>
            <a:ext cx="3792573" cy="371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8850" tIns="54425" rIns="108850" bIns="54425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1700" dirty="0">
                <a:solidFill>
                  <a:srgbClr val="FFFFFF"/>
                </a:solidFill>
                <a:latin typeface="TornadoCyr-Light" charset="0"/>
              </a:rPr>
              <a:t>Название раздела или главы</a:t>
            </a:r>
            <a:endParaRPr lang="en-US" sz="2900" dirty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8927154" y="1773227"/>
            <a:ext cx="2975943" cy="3061050"/>
          </a:xfrm>
        </p:spPr>
        <p:txBody>
          <a:bodyPr anchor="t" anchorCtr="0">
            <a:noAutofit/>
          </a:bodyPr>
          <a:lstStyle>
            <a:lvl1pPr>
              <a:defRPr sz="1700" b="1" cap="all" baseline="0">
                <a:solidFill>
                  <a:srgbClr val="777777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7391529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1713"/>
            <a:ext cx="7314248" cy="56686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918"/>
            <a:ext cx="7314248" cy="4115753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 sz="3800"/>
            </a:lvl1pPr>
            <a:lvl2pPr marL="544251" indent="0">
              <a:buNone/>
              <a:defRPr sz="3300"/>
            </a:lvl2pPr>
            <a:lvl3pPr marL="1088502" indent="0">
              <a:buNone/>
              <a:defRPr sz="2900"/>
            </a:lvl3pPr>
            <a:lvl4pPr marL="1632753" indent="0">
              <a:buNone/>
              <a:defRPr sz="2400"/>
            </a:lvl4pPr>
            <a:lvl5pPr marL="2177004" indent="0">
              <a:buNone/>
              <a:defRPr sz="2400"/>
            </a:lvl5pPr>
            <a:lvl6pPr marL="2721254" indent="0">
              <a:buNone/>
              <a:defRPr sz="2400"/>
            </a:lvl6pPr>
            <a:lvl7pPr marL="3265505" indent="0">
              <a:buNone/>
              <a:defRPr sz="2400"/>
            </a:lvl7pPr>
            <a:lvl8pPr marL="3809756" indent="0">
              <a:buNone/>
              <a:defRPr sz="2400"/>
            </a:lvl8pPr>
            <a:lvl9pPr marL="4354007" indent="0">
              <a:buNone/>
              <a:defRPr sz="24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8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 sz="1700"/>
            </a:lvl1pPr>
            <a:lvl2pPr marL="544251" indent="0">
              <a:buNone/>
              <a:defRPr sz="1400"/>
            </a:lvl2pPr>
            <a:lvl3pPr marL="1088502" indent="0">
              <a:buNone/>
              <a:defRPr sz="1200"/>
            </a:lvl3pPr>
            <a:lvl4pPr marL="1632753" indent="0">
              <a:buNone/>
              <a:defRPr sz="1100"/>
            </a:lvl4pPr>
            <a:lvl5pPr marL="2177004" indent="0">
              <a:buNone/>
              <a:defRPr sz="1100"/>
            </a:lvl5pPr>
            <a:lvl6pPr marL="2721254" indent="0">
              <a:buNone/>
              <a:defRPr sz="1100"/>
            </a:lvl6pPr>
            <a:lvl7pPr marL="3265505" indent="0">
              <a:buNone/>
              <a:defRPr sz="1100"/>
            </a:lvl7pPr>
            <a:lvl8pPr marL="3809756" indent="0">
              <a:buNone/>
              <a:defRPr sz="1100"/>
            </a:lvl8pPr>
            <a:lvl9pPr marL="4354007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43063116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1" y="1600572"/>
            <a:ext cx="10971372" cy="4527011"/>
          </a:xfrm>
          <a:prstGeom prst="rect">
            <a:avLst/>
          </a:prstGeom>
        </p:spPr>
        <p:txBody>
          <a:bodyPr vert="eaVert" lIns="108850" tIns="54425" rIns="108850" bIns="54425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322974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11066" y="80982"/>
            <a:ext cx="2869826" cy="6046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5238" y="80982"/>
            <a:ext cx="8412654" cy="6046600"/>
          </a:xfrm>
          <a:prstGeom prst="rect">
            <a:avLst/>
          </a:prstGeom>
        </p:spPr>
        <p:txBody>
          <a:bodyPr vert="eaVert" lIns="108850" tIns="54425" rIns="108850" bIns="54425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991059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" y="4366637"/>
            <a:ext cx="3792573" cy="371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8850" tIns="54425" rIns="108850" bIns="54425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1700" dirty="0">
                <a:solidFill>
                  <a:srgbClr val="FFFFFF"/>
                </a:solidFill>
                <a:latin typeface="TornadoCyr-Light" charset="0"/>
              </a:rPr>
              <a:t>Название раздела или главы</a:t>
            </a:r>
            <a:endParaRPr lang="en-US" sz="2900" dirty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8927154" y="1773227"/>
            <a:ext cx="2975943" cy="3061050"/>
          </a:xfrm>
        </p:spPr>
        <p:txBody>
          <a:bodyPr anchor="t" anchorCtr="0">
            <a:noAutofit/>
          </a:bodyPr>
          <a:lstStyle>
            <a:lvl1pPr>
              <a:defRPr sz="1700" b="1" cap="all" baseline="0">
                <a:solidFill>
                  <a:srgbClr val="777777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5733352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2948" y="0"/>
            <a:ext cx="3218209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5119" y="6280897"/>
            <a:ext cx="959982" cy="245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695253" y="1701202"/>
            <a:ext cx="6248739" cy="468160"/>
          </a:xfrm>
        </p:spPr>
        <p:txBody>
          <a:bodyPr/>
          <a:lstStyle>
            <a:lvl1pPr>
              <a:defRPr sz="2100" b="1" cap="all" baseline="0">
                <a:solidFill>
                  <a:srgbClr val="777777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5935562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313" y="80983"/>
            <a:ext cx="11039789" cy="490651"/>
          </a:xfrm>
        </p:spPr>
        <p:txBody>
          <a:bodyPr/>
          <a:lstStyle>
            <a:lvl1pPr>
              <a:defRPr sz="1700" b="1" cap="none" baseline="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5313" y="800895"/>
            <a:ext cx="11039789" cy="5326688"/>
          </a:xfrm>
          <a:prstGeom prst="rect">
            <a:avLst/>
          </a:prstGeom>
        </p:spPr>
        <p:txBody>
          <a:bodyPr lIns="108850" tIns="54425" rIns="108850" bIns="54425"/>
          <a:lstStyle>
            <a:lvl1pPr marL="408188" indent="-408188" algn="just">
              <a:spcBef>
                <a:spcPts val="0"/>
              </a:spcBef>
              <a:spcAft>
                <a:spcPts val="714"/>
              </a:spcAft>
              <a:buClr>
                <a:srgbClr val="0A50A0"/>
              </a:buClr>
              <a:buSzPct val="120000"/>
              <a:buFont typeface="Arial" panose="020B0604020202020204" pitchFamily="34" charset="0"/>
              <a:buChar char="•"/>
              <a:defRPr sz="1700">
                <a:latin typeface="+mn-lt"/>
              </a:defRPr>
            </a:lvl1pPr>
            <a:lvl2pPr marL="644409" indent="-219212" algn="just">
              <a:spcBef>
                <a:spcPts val="0"/>
              </a:spcBef>
              <a:spcAft>
                <a:spcPts val="714"/>
              </a:spcAft>
              <a:buSzPct val="120000"/>
              <a:buFont typeface="Arial" panose="020B0604020202020204" pitchFamily="34" charset="0"/>
              <a:buChar char="•"/>
              <a:defRPr lang="ru-RU" sz="170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algn="just">
              <a:spcBef>
                <a:spcPts val="0"/>
              </a:spcBef>
              <a:spcAft>
                <a:spcPts val="714"/>
              </a:spcAft>
              <a:defRPr lang="ru-RU" sz="170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algn="just">
              <a:spcBef>
                <a:spcPts val="0"/>
              </a:spcBef>
              <a:spcAft>
                <a:spcPts val="714"/>
              </a:spcAft>
              <a:defRPr lang="ru-RU" sz="170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algn="just">
              <a:spcBef>
                <a:spcPts val="0"/>
              </a:spcBef>
              <a:spcAft>
                <a:spcPts val="714"/>
              </a:spcAft>
              <a:defRPr lang="ru-RU" sz="17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 userDrawn="1"/>
        </p:nvCxnSpPr>
        <p:spPr bwMode="auto">
          <a:xfrm>
            <a:off x="575313" y="584819"/>
            <a:ext cx="6719872" cy="0"/>
          </a:xfrm>
          <a:prstGeom prst="line">
            <a:avLst/>
          </a:prstGeom>
          <a:noFill/>
          <a:ln w="12700" cap="flat" cmpd="sng" algn="ctr">
            <a:solidFill>
              <a:srgbClr val="0A5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46785994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60" y="4407921"/>
            <a:ext cx="10361851" cy="136239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60" y="2907388"/>
            <a:ext cx="10361851" cy="1500534"/>
          </a:xfrm>
          <a:prstGeom prst="rect">
            <a:avLst/>
          </a:prstGeom>
        </p:spPr>
        <p:txBody>
          <a:bodyPr lIns="108850" tIns="54425" rIns="108850" bIns="54425" anchor="b"/>
          <a:lstStyle>
            <a:lvl1pPr marL="0" indent="0">
              <a:buNone/>
              <a:defRPr sz="2400"/>
            </a:lvl1pPr>
            <a:lvl2pPr marL="544251" indent="0">
              <a:buNone/>
              <a:defRPr sz="2100"/>
            </a:lvl2pPr>
            <a:lvl3pPr marL="1088502" indent="0">
              <a:buNone/>
              <a:defRPr sz="1900"/>
            </a:lvl3pPr>
            <a:lvl4pPr marL="1632753" indent="0">
              <a:buNone/>
              <a:defRPr sz="1700"/>
            </a:lvl4pPr>
            <a:lvl5pPr marL="2177004" indent="0">
              <a:buNone/>
              <a:defRPr sz="1700"/>
            </a:lvl5pPr>
            <a:lvl6pPr marL="2721254" indent="0">
              <a:buNone/>
              <a:defRPr sz="1700"/>
            </a:lvl6pPr>
            <a:lvl7pPr marL="3265505" indent="0">
              <a:buNone/>
              <a:defRPr sz="1700"/>
            </a:lvl7pPr>
            <a:lvl8pPr marL="3809756" indent="0">
              <a:buNone/>
              <a:defRPr sz="1700"/>
            </a:lvl8pPr>
            <a:lvl9pPr marL="4354007" indent="0">
              <a:buNone/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11894742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522" y="1600572"/>
            <a:ext cx="5384099" cy="4527011"/>
          </a:xfrm>
          <a:prstGeom prst="rect">
            <a:avLst/>
          </a:prstGeom>
        </p:spPr>
        <p:txBody>
          <a:bodyPr lIns="108850" tIns="54425" rIns="108850" bIns="54425"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6793" y="1600572"/>
            <a:ext cx="5384099" cy="4527011"/>
          </a:xfrm>
          <a:prstGeom prst="rect">
            <a:avLst/>
          </a:prstGeom>
        </p:spPr>
        <p:txBody>
          <a:bodyPr lIns="108850" tIns="54425" rIns="108850" bIns="54425"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895695"/>
      </p:ext>
    </p:extLst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0"/>
          </a:xfrm>
          <a:prstGeom prst="rect">
            <a:avLst/>
          </a:prstGeom>
        </p:spPr>
        <p:txBody>
          <a:bodyPr lIns="108850" tIns="54425" rIns="108850" bIns="54425" anchor="b"/>
          <a:lstStyle>
            <a:lvl1pPr marL="0" indent="0">
              <a:buNone/>
              <a:defRPr sz="2900" b="1"/>
            </a:lvl1pPr>
            <a:lvl2pPr marL="544251" indent="0">
              <a:buNone/>
              <a:defRPr sz="2400" b="1"/>
            </a:lvl2pPr>
            <a:lvl3pPr marL="1088502" indent="0">
              <a:buNone/>
              <a:defRPr sz="2100" b="1"/>
            </a:lvl3pPr>
            <a:lvl4pPr marL="1632753" indent="0">
              <a:buNone/>
              <a:defRPr sz="1900" b="1"/>
            </a:lvl4pPr>
            <a:lvl5pPr marL="2177004" indent="0">
              <a:buNone/>
              <a:defRPr sz="1900" b="1"/>
            </a:lvl5pPr>
            <a:lvl6pPr marL="2721254" indent="0">
              <a:buNone/>
              <a:defRPr sz="1900" b="1"/>
            </a:lvl6pPr>
            <a:lvl7pPr marL="3265505" indent="0">
              <a:buNone/>
              <a:defRPr sz="1900" b="1"/>
            </a:lvl7pPr>
            <a:lvl8pPr marL="3809756" indent="0">
              <a:buNone/>
              <a:defRPr sz="1900" b="1"/>
            </a:lvl8pPr>
            <a:lvl9pPr marL="4354007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521" y="2175380"/>
            <a:ext cx="5386216" cy="3952203"/>
          </a:xfrm>
          <a:prstGeom prst="rect">
            <a:avLst/>
          </a:prstGeom>
        </p:spPr>
        <p:txBody>
          <a:bodyPr lIns="108850" tIns="54425" rIns="108850" bIns="54425"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1" y="1535469"/>
            <a:ext cx="5388332" cy="639910"/>
          </a:xfrm>
          <a:prstGeom prst="rect">
            <a:avLst/>
          </a:prstGeom>
        </p:spPr>
        <p:txBody>
          <a:bodyPr lIns="108850" tIns="54425" rIns="108850" bIns="54425" anchor="b"/>
          <a:lstStyle>
            <a:lvl1pPr marL="0" indent="0">
              <a:buNone/>
              <a:defRPr sz="2900" b="1"/>
            </a:lvl1pPr>
            <a:lvl2pPr marL="544251" indent="0">
              <a:buNone/>
              <a:defRPr sz="2400" b="1"/>
            </a:lvl2pPr>
            <a:lvl3pPr marL="1088502" indent="0">
              <a:buNone/>
              <a:defRPr sz="2100" b="1"/>
            </a:lvl3pPr>
            <a:lvl4pPr marL="1632753" indent="0">
              <a:buNone/>
              <a:defRPr sz="1900" b="1"/>
            </a:lvl4pPr>
            <a:lvl5pPr marL="2177004" indent="0">
              <a:buNone/>
              <a:defRPr sz="1900" b="1"/>
            </a:lvl5pPr>
            <a:lvl6pPr marL="2721254" indent="0">
              <a:buNone/>
              <a:defRPr sz="1900" b="1"/>
            </a:lvl6pPr>
            <a:lvl7pPr marL="3265505" indent="0">
              <a:buNone/>
              <a:defRPr sz="1900" b="1"/>
            </a:lvl7pPr>
            <a:lvl8pPr marL="3809756" indent="0">
              <a:buNone/>
              <a:defRPr sz="1900" b="1"/>
            </a:lvl8pPr>
            <a:lvl9pPr marL="4354007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561" y="2175380"/>
            <a:ext cx="5388332" cy="3952203"/>
          </a:xfrm>
          <a:prstGeom prst="rect">
            <a:avLst/>
          </a:prstGeom>
        </p:spPr>
        <p:txBody>
          <a:bodyPr lIns="108850" tIns="54425" rIns="108850" bIns="54425"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889962"/>
      </p:ext>
    </p:extLst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0850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2948" y="0"/>
            <a:ext cx="3218209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5119" y="6280897"/>
            <a:ext cx="959982" cy="245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695253" y="1701202"/>
            <a:ext cx="6248739" cy="468160"/>
          </a:xfrm>
        </p:spPr>
        <p:txBody>
          <a:bodyPr/>
          <a:lstStyle>
            <a:lvl1pPr>
              <a:defRPr sz="2100" b="1" cap="all" baseline="0">
                <a:solidFill>
                  <a:srgbClr val="777777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5232437"/>
      </p:ext>
    </p:extLst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1411989"/>
      </p:ext>
    </p:extLst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3113"/>
            <a:ext cx="4010562" cy="116231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113" y="273115"/>
            <a:ext cx="6814779" cy="5854468"/>
          </a:xfrm>
          <a:prstGeom prst="rect">
            <a:avLst/>
          </a:prstGeom>
        </p:spPr>
        <p:txBody>
          <a:bodyPr lIns="108850" tIns="54425" rIns="108850" bIns="54425"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1" y="1435434"/>
            <a:ext cx="4010562" cy="4692149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 sz="1700"/>
            </a:lvl1pPr>
            <a:lvl2pPr marL="544251" indent="0">
              <a:buNone/>
              <a:defRPr sz="1400"/>
            </a:lvl2pPr>
            <a:lvl3pPr marL="1088502" indent="0">
              <a:buNone/>
              <a:defRPr sz="1200"/>
            </a:lvl3pPr>
            <a:lvl4pPr marL="1632753" indent="0">
              <a:buNone/>
              <a:defRPr sz="1100"/>
            </a:lvl4pPr>
            <a:lvl5pPr marL="2177004" indent="0">
              <a:buNone/>
              <a:defRPr sz="1100"/>
            </a:lvl5pPr>
            <a:lvl6pPr marL="2721254" indent="0">
              <a:buNone/>
              <a:defRPr sz="1100"/>
            </a:lvl6pPr>
            <a:lvl7pPr marL="3265505" indent="0">
              <a:buNone/>
              <a:defRPr sz="1100"/>
            </a:lvl7pPr>
            <a:lvl8pPr marL="3809756" indent="0">
              <a:buNone/>
              <a:defRPr sz="1100"/>
            </a:lvl8pPr>
            <a:lvl9pPr marL="4354007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31080249"/>
      </p:ext>
    </p:extLst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1713"/>
            <a:ext cx="7314248" cy="56686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918"/>
            <a:ext cx="7314248" cy="4115753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 sz="3800"/>
            </a:lvl1pPr>
            <a:lvl2pPr marL="544251" indent="0">
              <a:buNone/>
              <a:defRPr sz="3300"/>
            </a:lvl2pPr>
            <a:lvl3pPr marL="1088502" indent="0">
              <a:buNone/>
              <a:defRPr sz="2900"/>
            </a:lvl3pPr>
            <a:lvl4pPr marL="1632753" indent="0">
              <a:buNone/>
              <a:defRPr sz="2400"/>
            </a:lvl4pPr>
            <a:lvl5pPr marL="2177004" indent="0">
              <a:buNone/>
              <a:defRPr sz="2400"/>
            </a:lvl5pPr>
            <a:lvl6pPr marL="2721254" indent="0">
              <a:buNone/>
              <a:defRPr sz="2400"/>
            </a:lvl6pPr>
            <a:lvl7pPr marL="3265505" indent="0">
              <a:buNone/>
              <a:defRPr sz="2400"/>
            </a:lvl7pPr>
            <a:lvl8pPr marL="3809756" indent="0">
              <a:buNone/>
              <a:defRPr sz="2400"/>
            </a:lvl8pPr>
            <a:lvl9pPr marL="4354007" indent="0">
              <a:buNone/>
              <a:defRPr sz="24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8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 sz="1700"/>
            </a:lvl1pPr>
            <a:lvl2pPr marL="544251" indent="0">
              <a:buNone/>
              <a:defRPr sz="1400"/>
            </a:lvl2pPr>
            <a:lvl3pPr marL="1088502" indent="0">
              <a:buNone/>
              <a:defRPr sz="1200"/>
            </a:lvl3pPr>
            <a:lvl4pPr marL="1632753" indent="0">
              <a:buNone/>
              <a:defRPr sz="1100"/>
            </a:lvl4pPr>
            <a:lvl5pPr marL="2177004" indent="0">
              <a:buNone/>
              <a:defRPr sz="1100"/>
            </a:lvl5pPr>
            <a:lvl6pPr marL="2721254" indent="0">
              <a:buNone/>
              <a:defRPr sz="1100"/>
            </a:lvl6pPr>
            <a:lvl7pPr marL="3265505" indent="0">
              <a:buNone/>
              <a:defRPr sz="1100"/>
            </a:lvl7pPr>
            <a:lvl8pPr marL="3809756" indent="0">
              <a:buNone/>
              <a:defRPr sz="1100"/>
            </a:lvl8pPr>
            <a:lvl9pPr marL="4354007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63896907"/>
      </p:ext>
    </p:extLst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1" y="1600572"/>
            <a:ext cx="10971372" cy="4527011"/>
          </a:xfrm>
          <a:prstGeom prst="rect">
            <a:avLst/>
          </a:prstGeom>
        </p:spPr>
        <p:txBody>
          <a:bodyPr vert="eaVert" lIns="108850" tIns="54425" rIns="108850" bIns="54425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312759"/>
      </p:ext>
    </p:extLst>
  </p:cSld>
  <p:clrMapOvr>
    <a:masterClrMapping/>
  </p:clrMapOvr>
  <p:transition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11066" y="80982"/>
            <a:ext cx="2869826" cy="6046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5238" y="80982"/>
            <a:ext cx="8412654" cy="6046600"/>
          </a:xfrm>
          <a:prstGeom prst="rect">
            <a:avLst/>
          </a:prstGeom>
        </p:spPr>
        <p:txBody>
          <a:bodyPr vert="eaVert" lIns="108850" tIns="54425" rIns="108850" bIns="54425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92643"/>
      </p:ext>
    </p:extLst>
  </p:cSld>
  <p:clrMapOvr>
    <a:masterClrMapping/>
  </p:clrMapOvr>
  <p:transition spd="slow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802" y="1122624"/>
            <a:ext cx="9142810" cy="2388153"/>
          </a:xfrm>
        </p:spPr>
        <p:txBody>
          <a:bodyPr anchor="b"/>
          <a:lstStyle>
            <a:lvl1pPr algn="ctr">
              <a:defRPr sz="71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802" y="3602872"/>
            <a:ext cx="9142810" cy="1656145"/>
          </a:xfrm>
        </p:spPr>
        <p:txBody>
          <a:bodyPr/>
          <a:lstStyle>
            <a:lvl1pPr marL="0" indent="0" algn="ctr">
              <a:buNone/>
              <a:defRPr sz="2900"/>
            </a:lvl1pPr>
            <a:lvl2pPr marL="544251" indent="0" algn="ctr">
              <a:buNone/>
              <a:defRPr sz="2400"/>
            </a:lvl2pPr>
            <a:lvl3pPr marL="1088502" indent="0" algn="ctr">
              <a:buNone/>
              <a:defRPr sz="2100"/>
            </a:lvl3pPr>
            <a:lvl4pPr marL="1632753" indent="0" algn="ctr">
              <a:buNone/>
              <a:defRPr sz="1900"/>
            </a:lvl4pPr>
            <a:lvl5pPr marL="2177004" indent="0" algn="ctr">
              <a:buNone/>
              <a:defRPr sz="1900"/>
            </a:lvl5pPr>
            <a:lvl6pPr marL="2721254" indent="0" algn="ctr">
              <a:buNone/>
              <a:defRPr sz="1900"/>
            </a:lvl6pPr>
            <a:lvl7pPr marL="3265505" indent="0" algn="ctr">
              <a:buNone/>
              <a:defRPr sz="1900"/>
            </a:lvl7pPr>
            <a:lvl8pPr marL="3809756" indent="0" algn="ctr">
              <a:buNone/>
              <a:defRPr sz="1900"/>
            </a:lvl8pPr>
            <a:lvl9pPr marL="4354007" indent="0" algn="ctr">
              <a:buNone/>
              <a:defRPr sz="19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ECE4-1677-422C-AD1F-6A77159B3A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BB06-A14E-4DA1-B387-E8530477D1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53162"/>
      </p:ext>
    </p:extLst>
  </p:cSld>
  <p:clrMapOvr>
    <a:masterClrMapping/>
  </p:clrMapOvr>
  <p:transition spd="slow"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ECE4-1677-422C-AD1F-6A77159B3A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BB06-A14E-4DA1-B387-E8530477D1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533986"/>
      </p:ext>
    </p:extLst>
  </p:cSld>
  <p:clrMapOvr>
    <a:masterClrMapping/>
  </p:clrMapOvr>
  <p:transition spd="slow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742" y="1710134"/>
            <a:ext cx="10514231" cy="2853398"/>
          </a:xfrm>
        </p:spPr>
        <p:txBody>
          <a:bodyPr anchor="b"/>
          <a:lstStyle>
            <a:lvl1pPr>
              <a:defRPr sz="71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742" y="4590527"/>
            <a:ext cx="10514231" cy="1500534"/>
          </a:xfrm>
        </p:spPr>
        <p:txBody>
          <a:bodyPr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54425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8850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6327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17700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27212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26550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380975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35400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ECE4-1677-422C-AD1F-6A77159B3A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BB06-A14E-4DA1-B387-E8530477D1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794677"/>
      </p:ext>
    </p:extLst>
  </p:cSld>
  <p:clrMapOvr>
    <a:masterClrMapping/>
  </p:clrMapOvr>
  <p:transition spd="slow"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091" y="1826048"/>
            <a:ext cx="5180926" cy="43523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1396" y="1826048"/>
            <a:ext cx="5180926" cy="43523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ECE4-1677-422C-AD1F-6A77159B3A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BB06-A14E-4DA1-B387-E8530477D1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511095"/>
      </p:ext>
    </p:extLst>
  </p:cSld>
  <p:clrMapOvr>
    <a:masterClrMapping/>
  </p:clrMapOvr>
  <p:transition spd="slow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80" y="365211"/>
            <a:ext cx="10514231" cy="132587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680" y="1681552"/>
            <a:ext cx="5157115" cy="82410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251" indent="0">
              <a:buNone/>
              <a:defRPr sz="2400" b="1"/>
            </a:lvl2pPr>
            <a:lvl3pPr marL="1088502" indent="0">
              <a:buNone/>
              <a:defRPr sz="2100" b="1"/>
            </a:lvl3pPr>
            <a:lvl4pPr marL="1632753" indent="0">
              <a:buNone/>
              <a:defRPr sz="1900" b="1"/>
            </a:lvl4pPr>
            <a:lvl5pPr marL="2177004" indent="0">
              <a:buNone/>
              <a:defRPr sz="1900" b="1"/>
            </a:lvl5pPr>
            <a:lvl6pPr marL="2721254" indent="0">
              <a:buNone/>
              <a:defRPr sz="1900" b="1"/>
            </a:lvl6pPr>
            <a:lvl7pPr marL="3265505" indent="0">
              <a:buNone/>
              <a:defRPr sz="1900" b="1"/>
            </a:lvl7pPr>
            <a:lvl8pPr marL="3809756" indent="0">
              <a:buNone/>
              <a:defRPr sz="1900" b="1"/>
            </a:lvl8pPr>
            <a:lvl9pPr marL="4354007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680" y="2505655"/>
            <a:ext cx="5157115" cy="3685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1398" y="1681552"/>
            <a:ext cx="5182513" cy="82410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251" indent="0">
              <a:buNone/>
              <a:defRPr sz="2400" b="1"/>
            </a:lvl2pPr>
            <a:lvl3pPr marL="1088502" indent="0">
              <a:buNone/>
              <a:defRPr sz="2100" b="1"/>
            </a:lvl3pPr>
            <a:lvl4pPr marL="1632753" indent="0">
              <a:buNone/>
              <a:defRPr sz="1900" b="1"/>
            </a:lvl4pPr>
            <a:lvl5pPr marL="2177004" indent="0">
              <a:buNone/>
              <a:defRPr sz="1900" b="1"/>
            </a:lvl5pPr>
            <a:lvl6pPr marL="2721254" indent="0">
              <a:buNone/>
              <a:defRPr sz="1900" b="1"/>
            </a:lvl6pPr>
            <a:lvl7pPr marL="3265505" indent="0">
              <a:buNone/>
              <a:defRPr sz="1900" b="1"/>
            </a:lvl7pPr>
            <a:lvl8pPr marL="3809756" indent="0">
              <a:buNone/>
              <a:defRPr sz="1900" b="1"/>
            </a:lvl8pPr>
            <a:lvl9pPr marL="4354007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1398" y="2505655"/>
            <a:ext cx="5182513" cy="3685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ECE4-1677-422C-AD1F-6A77159B3A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BB06-A14E-4DA1-B387-E8530477D1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722024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313" y="80983"/>
            <a:ext cx="11039789" cy="490651"/>
          </a:xfrm>
        </p:spPr>
        <p:txBody>
          <a:bodyPr/>
          <a:lstStyle>
            <a:lvl1pPr>
              <a:defRPr sz="1700" b="1" cap="none" baseline="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5313" y="800895"/>
            <a:ext cx="11039789" cy="5326688"/>
          </a:xfrm>
          <a:prstGeom prst="rect">
            <a:avLst/>
          </a:prstGeom>
        </p:spPr>
        <p:txBody>
          <a:bodyPr lIns="108850" tIns="54425" rIns="108850" bIns="54425"/>
          <a:lstStyle>
            <a:lvl1pPr marL="408188" indent="-408188" algn="just">
              <a:spcBef>
                <a:spcPts val="0"/>
              </a:spcBef>
              <a:spcAft>
                <a:spcPts val="714"/>
              </a:spcAft>
              <a:buClr>
                <a:srgbClr val="0A50A0"/>
              </a:buClr>
              <a:buSzPct val="120000"/>
              <a:buFont typeface="Arial" panose="020B0604020202020204" pitchFamily="34" charset="0"/>
              <a:buChar char="•"/>
              <a:defRPr sz="1700">
                <a:latin typeface="+mn-lt"/>
              </a:defRPr>
            </a:lvl1pPr>
            <a:lvl2pPr marL="644409" indent="-219212" algn="just">
              <a:spcBef>
                <a:spcPts val="0"/>
              </a:spcBef>
              <a:spcAft>
                <a:spcPts val="714"/>
              </a:spcAft>
              <a:buSzPct val="120000"/>
              <a:buFont typeface="Arial" panose="020B0604020202020204" pitchFamily="34" charset="0"/>
              <a:buChar char="•"/>
              <a:defRPr lang="ru-RU" sz="170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algn="just">
              <a:spcBef>
                <a:spcPts val="0"/>
              </a:spcBef>
              <a:spcAft>
                <a:spcPts val="714"/>
              </a:spcAft>
              <a:defRPr lang="ru-RU" sz="170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algn="just">
              <a:spcBef>
                <a:spcPts val="0"/>
              </a:spcBef>
              <a:spcAft>
                <a:spcPts val="714"/>
              </a:spcAft>
              <a:defRPr lang="ru-RU" sz="170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algn="just">
              <a:spcBef>
                <a:spcPts val="0"/>
              </a:spcBef>
              <a:spcAft>
                <a:spcPts val="714"/>
              </a:spcAft>
              <a:defRPr lang="ru-RU" sz="17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 userDrawn="1"/>
        </p:nvCxnSpPr>
        <p:spPr bwMode="auto">
          <a:xfrm>
            <a:off x="575313" y="584819"/>
            <a:ext cx="6719872" cy="0"/>
          </a:xfrm>
          <a:prstGeom prst="line">
            <a:avLst/>
          </a:prstGeom>
          <a:noFill/>
          <a:ln w="12700" cap="flat" cmpd="sng" algn="ctr">
            <a:solidFill>
              <a:srgbClr val="0A5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61243685"/>
      </p:ext>
    </p:extLst>
  </p:cSld>
  <p:clrMapOvr>
    <a:masterClrMapping/>
  </p:clrMapOvr>
  <p:transition spd="slow"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ECE4-1677-422C-AD1F-6A77159B3A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BB06-A14E-4DA1-B387-E8530477D1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207051"/>
      </p:ext>
    </p:extLst>
  </p:cSld>
  <p:clrMapOvr>
    <a:masterClrMapping/>
  </p:clrMapOvr>
  <p:transition spd="slow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ECE4-1677-422C-AD1F-6A77159B3A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BB06-A14E-4DA1-B387-E8530477D1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248102"/>
      </p:ext>
    </p:extLst>
  </p:cSld>
  <p:clrMapOvr>
    <a:masterClrMapping/>
  </p:clrMapOvr>
  <p:transition spd="slow"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80" y="457307"/>
            <a:ext cx="3931725" cy="1600571"/>
          </a:xfrm>
        </p:spPr>
        <p:txBody>
          <a:bodyPr anchor="b"/>
          <a:lstStyle>
            <a:lvl1pPr>
              <a:defRPr sz="3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2513" y="987656"/>
            <a:ext cx="6171397" cy="4874754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80" y="2057876"/>
            <a:ext cx="3931725" cy="3812471"/>
          </a:xfrm>
        </p:spPr>
        <p:txBody>
          <a:bodyPr/>
          <a:lstStyle>
            <a:lvl1pPr marL="0" indent="0">
              <a:buNone/>
              <a:defRPr sz="1900"/>
            </a:lvl1pPr>
            <a:lvl2pPr marL="544251" indent="0">
              <a:buNone/>
              <a:defRPr sz="1700"/>
            </a:lvl2pPr>
            <a:lvl3pPr marL="1088502" indent="0">
              <a:buNone/>
              <a:defRPr sz="1400"/>
            </a:lvl3pPr>
            <a:lvl4pPr marL="1632753" indent="0">
              <a:buNone/>
              <a:defRPr sz="1200"/>
            </a:lvl4pPr>
            <a:lvl5pPr marL="2177004" indent="0">
              <a:buNone/>
              <a:defRPr sz="1200"/>
            </a:lvl5pPr>
            <a:lvl6pPr marL="2721254" indent="0">
              <a:buNone/>
              <a:defRPr sz="1200"/>
            </a:lvl6pPr>
            <a:lvl7pPr marL="3265505" indent="0">
              <a:buNone/>
              <a:defRPr sz="1200"/>
            </a:lvl7pPr>
            <a:lvl8pPr marL="3809756" indent="0">
              <a:buNone/>
              <a:defRPr sz="1200"/>
            </a:lvl8pPr>
            <a:lvl9pPr marL="4354007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ECE4-1677-422C-AD1F-6A77159B3A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BB06-A14E-4DA1-B387-E8530477D1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226287"/>
      </p:ext>
    </p:extLst>
  </p:cSld>
  <p:clrMapOvr>
    <a:masterClrMapping/>
  </p:clrMapOvr>
  <p:transition spd="slow"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80" y="457307"/>
            <a:ext cx="3931725" cy="1600571"/>
          </a:xfrm>
        </p:spPr>
        <p:txBody>
          <a:bodyPr anchor="b"/>
          <a:lstStyle>
            <a:lvl1pPr>
              <a:defRPr sz="3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2513" y="987656"/>
            <a:ext cx="6171397" cy="4874754"/>
          </a:xfrm>
        </p:spPr>
        <p:txBody>
          <a:bodyPr/>
          <a:lstStyle>
            <a:lvl1pPr marL="0" indent="0">
              <a:buNone/>
              <a:defRPr sz="3800"/>
            </a:lvl1pPr>
            <a:lvl2pPr marL="544251" indent="0">
              <a:buNone/>
              <a:defRPr sz="3300"/>
            </a:lvl2pPr>
            <a:lvl3pPr marL="1088502" indent="0">
              <a:buNone/>
              <a:defRPr sz="2900"/>
            </a:lvl3pPr>
            <a:lvl4pPr marL="1632753" indent="0">
              <a:buNone/>
              <a:defRPr sz="2400"/>
            </a:lvl4pPr>
            <a:lvl5pPr marL="2177004" indent="0">
              <a:buNone/>
              <a:defRPr sz="2400"/>
            </a:lvl5pPr>
            <a:lvl6pPr marL="2721254" indent="0">
              <a:buNone/>
              <a:defRPr sz="2400"/>
            </a:lvl6pPr>
            <a:lvl7pPr marL="3265505" indent="0">
              <a:buNone/>
              <a:defRPr sz="2400"/>
            </a:lvl7pPr>
            <a:lvl8pPr marL="3809756" indent="0">
              <a:buNone/>
              <a:defRPr sz="2400"/>
            </a:lvl8pPr>
            <a:lvl9pPr marL="4354007" indent="0">
              <a:buNone/>
              <a:defRPr sz="24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80" y="2057876"/>
            <a:ext cx="3931725" cy="3812471"/>
          </a:xfrm>
        </p:spPr>
        <p:txBody>
          <a:bodyPr/>
          <a:lstStyle>
            <a:lvl1pPr marL="0" indent="0">
              <a:buNone/>
              <a:defRPr sz="1900"/>
            </a:lvl1pPr>
            <a:lvl2pPr marL="544251" indent="0">
              <a:buNone/>
              <a:defRPr sz="1700"/>
            </a:lvl2pPr>
            <a:lvl3pPr marL="1088502" indent="0">
              <a:buNone/>
              <a:defRPr sz="1400"/>
            </a:lvl3pPr>
            <a:lvl4pPr marL="1632753" indent="0">
              <a:buNone/>
              <a:defRPr sz="1200"/>
            </a:lvl4pPr>
            <a:lvl5pPr marL="2177004" indent="0">
              <a:buNone/>
              <a:defRPr sz="1200"/>
            </a:lvl5pPr>
            <a:lvl6pPr marL="2721254" indent="0">
              <a:buNone/>
              <a:defRPr sz="1200"/>
            </a:lvl6pPr>
            <a:lvl7pPr marL="3265505" indent="0">
              <a:buNone/>
              <a:defRPr sz="1200"/>
            </a:lvl7pPr>
            <a:lvl8pPr marL="3809756" indent="0">
              <a:buNone/>
              <a:defRPr sz="1200"/>
            </a:lvl8pPr>
            <a:lvl9pPr marL="4354007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ECE4-1677-422C-AD1F-6A77159B3A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BB06-A14E-4DA1-B387-E8530477D1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931644"/>
      </p:ext>
    </p:extLst>
  </p:cSld>
  <p:clrMapOvr>
    <a:masterClrMapping/>
  </p:clrMapOvr>
  <p:transition spd="slow">
    <p:wip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ECE4-1677-422C-AD1F-6A77159B3A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BB06-A14E-4DA1-B387-E8530477D1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642897"/>
      </p:ext>
    </p:extLst>
  </p:cSld>
  <p:clrMapOvr>
    <a:masterClrMapping/>
  </p:clrMapOvr>
  <p:transition spd="slow">
    <p:wip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3765" y="365209"/>
            <a:ext cx="2628558" cy="581318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092" y="365209"/>
            <a:ext cx="7733293" cy="581318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ECE4-1677-422C-AD1F-6A77159B3A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BB06-A14E-4DA1-B387-E8530477D1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752399"/>
      </p:ext>
    </p:extLst>
  </p:cSld>
  <p:clrMapOvr>
    <a:masterClrMapping/>
  </p:clrMapOvr>
  <p:transition spd="slow">
    <p:wip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802" y="1122623"/>
            <a:ext cx="9142810" cy="238815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802" y="3602872"/>
            <a:ext cx="9142810" cy="165614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ECE4-1677-422C-AD1F-6A77159B3A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BB06-A14E-4DA1-B387-E8530477D1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258881"/>
      </p:ext>
    </p:extLst>
  </p:cSld>
  <p:clrMapOvr>
    <a:masterClrMapping/>
  </p:clrMapOvr>
  <p:transition spd="slow">
    <p:wip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ECE4-1677-422C-AD1F-6A77159B3A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BB06-A14E-4DA1-B387-E8530477D1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473688"/>
      </p:ext>
    </p:extLst>
  </p:cSld>
  <p:clrMapOvr>
    <a:masterClrMapping/>
  </p:clrMapOvr>
  <p:transition spd="slow">
    <p:wip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742" y="1710134"/>
            <a:ext cx="10514231" cy="285339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742" y="4590526"/>
            <a:ext cx="10514231" cy="150053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ECE4-1677-422C-AD1F-6A77159B3A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BB06-A14E-4DA1-B387-E8530477D1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384838"/>
      </p:ext>
    </p:extLst>
  </p:cSld>
  <p:clrMapOvr>
    <a:masterClrMapping/>
  </p:clrMapOvr>
  <p:transition spd="slow">
    <p:wip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091" y="1826048"/>
            <a:ext cx="5180926" cy="43523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1396" y="1826048"/>
            <a:ext cx="5180926" cy="43523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ECE4-1677-422C-AD1F-6A77159B3A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BB06-A14E-4DA1-B387-E8530477D1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209396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60" y="4407921"/>
            <a:ext cx="10361851" cy="136239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60" y="2907388"/>
            <a:ext cx="10361851" cy="1500534"/>
          </a:xfrm>
          <a:prstGeom prst="rect">
            <a:avLst/>
          </a:prstGeom>
        </p:spPr>
        <p:txBody>
          <a:bodyPr lIns="108850" tIns="54425" rIns="108850" bIns="54425" anchor="b"/>
          <a:lstStyle>
            <a:lvl1pPr marL="0" indent="0">
              <a:buNone/>
              <a:defRPr sz="2400"/>
            </a:lvl1pPr>
            <a:lvl2pPr marL="544251" indent="0">
              <a:buNone/>
              <a:defRPr sz="2100"/>
            </a:lvl2pPr>
            <a:lvl3pPr marL="1088502" indent="0">
              <a:buNone/>
              <a:defRPr sz="1900"/>
            </a:lvl3pPr>
            <a:lvl4pPr marL="1632753" indent="0">
              <a:buNone/>
              <a:defRPr sz="1700"/>
            </a:lvl4pPr>
            <a:lvl5pPr marL="2177004" indent="0">
              <a:buNone/>
              <a:defRPr sz="1700"/>
            </a:lvl5pPr>
            <a:lvl6pPr marL="2721254" indent="0">
              <a:buNone/>
              <a:defRPr sz="1700"/>
            </a:lvl6pPr>
            <a:lvl7pPr marL="3265505" indent="0">
              <a:buNone/>
              <a:defRPr sz="1700"/>
            </a:lvl7pPr>
            <a:lvl8pPr marL="3809756" indent="0">
              <a:buNone/>
              <a:defRPr sz="1700"/>
            </a:lvl8pPr>
            <a:lvl9pPr marL="4354007" indent="0">
              <a:buNone/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17694939"/>
      </p:ext>
    </p:extLst>
  </p:cSld>
  <p:clrMapOvr>
    <a:masterClrMapping/>
  </p:clrMapOvr>
  <p:transition spd="slow">
    <p:wip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365210"/>
            <a:ext cx="10514231" cy="132587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679" y="1681552"/>
            <a:ext cx="5157116" cy="8241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679" y="2505655"/>
            <a:ext cx="5157116" cy="3685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1397" y="1681552"/>
            <a:ext cx="5182513" cy="8241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1397" y="2505655"/>
            <a:ext cx="5182513" cy="3685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ECE4-1677-422C-AD1F-6A77159B3A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BB06-A14E-4DA1-B387-E8530477D1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487621"/>
      </p:ext>
    </p:extLst>
  </p:cSld>
  <p:clrMapOvr>
    <a:masterClrMapping/>
  </p:clrMapOvr>
  <p:transition spd="slow">
    <p:wip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ECE4-1677-422C-AD1F-6A77159B3A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BB06-A14E-4DA1-B387-E8530477D1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331588"/>
      </p:ext>
    </p:extLst>
  </p:cSld>
  <p:clrMapOvr>
    <a:masterClrMapping/>
  </p:clrMapOvr>
  <p:transition spd="slow">
    <p:wip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ECE4-1677-422C-AD1F-6A77159B3A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BB06-A14E-4DA1-B387-E8530477D1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332246"/>
      </p:ext>
    </p:extLst>
  </p:cSld>
  <p:clrMapOvr>
    <a:masterClrMapping/>
  </p:clrMapOvr>
  <p:transition spd="slow">
    <p:wip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457306"/>
            <a:ext cx="3931725" cy="16005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2513" y="987654"/>
            <a:ext cx="6171397" cy="48747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79" y="2057876"/>
            <a:ext cx="3931725" cy="38124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ECE4-1677-422C-AD1F-6A77159B3A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BB06-A14E-4DA1-B387-E8530477D1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046901"/>
      </p:ext>
    </p:extLst>
  </p:cSld>
  <p:clrMapOvr>
    <a:masterClrMapping/>
  </p:clrMapOvr>
  <p:transition spd="slow">
    <p:wip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457306"/>
            <a:ext cx="3931725" cy="16005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2513" y="987654"/>
            <a:ext cx="6171397" cy="487475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79" y="2057876"/>
            <a:ext cx="3931725" cy="38124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ECE4-1677-422C-AD1F-6A77159B3A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BB06-A14E-4DA1-B387-E8530477D1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641042"/>
      </p:ext>
    </p:extLst>
  </p:cSld>
  <p:clrMapOvr>
    <a:masterClrMapping/>
  </p:clrMapOvr>
  <p:transition spd="slow">
    <p:wip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ECE4-1677-422C-AD1F-6A77159B3A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BB06-A14E-4DA1-B387-E8530477D1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867347"/>
      </p:ext>
    </p:extLst>
  </p:cSld>
  <p:clrMapOvr>
    <a:masterClrMapping/>
  </p:clrMapOvr>
  <p:transition spd="slow">
    <p:wip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3764" y="365209"/>
            <a:ext cx="2628558" cy="581318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091" y="365209"/>
            <a:ext cx="7733293" cy="581318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ECE4-1677-422C-AD1F-6A77159B3A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BB06-A14E-4DA1-B387-E8530477D1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507952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522" y="1600572"/>
            <a:ext cx="5384099" cy="4527011"/>
          </a:xfrm>
          <a:prstGeom prst="rect">
            <a:avLst/>
          </a:prstGeom>
        </p:spPr>
        <p:txBody>
          <a:bodyPr lIns="108850" tIns="54425" rIns="108850" bIns="54425"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6793" y="1600572"/>
            <a:ext cx="5384099" cy="4527011"/>
          </a:xfrm>
          <a:prstGeom prst="rect">
            <a:avLst/>
          </a:prstGeom>
        </p:spPr>
        <p:txBody>
          <a:bodyPr lIns="108850" tIns="54425" rIns="108850" bIns="54425"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190224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0"/>
          </a:xfrm>
          <a:prstGeom prst="rect">
            <a:avLst/>
          </a:prstGeom>
        </p:spPr>
        <p:txBody>
          <a:bodyPr lIns="108850" tIns="54425" rIns="108850" bIns="54425" anchor="b"/>
          <a:lstStyle>
            <a:lvl1pPr marL="0" indent="0">
              <a:buNone/>
              <a:defRPr sz="2900" b="1"/>
            </a:lvl1pPr>
            <a:lvl2pPr marL="544251" indent="0">
              <a:buNone/>
              <a:defRPr sz="2400" b="1"/>
            </a:lvl2pPr>
            <a:lvl3pPr marL="1088502" indent="0">
              <a:buNone/>
              <a:defRPr sz="2100" b="1"/>
            </a:lvl3pPr>
            <a:lvl4pPr marL="1632753" indent="0">
              <a:buNone/>
              <a:defRPr sz="1900" b="1"/>
            </a:lvl4pPr>
            <a:lvl5pPr marL="2177004" indent="0">
              <a:buNone/>
              <a:defRPr sz="1900" b="1"/>
            </a:lvl5pPr>
            <a:lvl6pPr marL="2721254" indent="0">
              <a:buNone/>
              <a:defRPr sz="1900" b="1"/>
            </a:lvl6pPr>
            <a:lvl7pPr marL="3265505" indent="0">
              <a:buNone/>
              <a:defRPr sz="1900" b="1"/>
            </a:lvl7pPr>
            <a:lvl8pPr marL="3809756" indent="0">
              <a:buNone/>
              <a:defRPr sz="1900" b="1"/>
            </a:lvl8pPr>
            <a:lvl9pPr marL="4354007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521" y="2175380"/>
            <a:ext cx="5386216" cy="3952203"/>
          </a:xfrm>
          <a:prstGeom prst="rect">
            <a:avLst/>
          </a:prstGeom>
        </p:spPr>
        <p:txBody>
          <a:bodyPr lIns="108850" tIns="54425" rIns="108850" bIns="54425"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1" y="1535469"/>
            <a:ext cx="5388332" cy="639910"/>
          </a:xfrm>
          <a:prstGeom prst="rect">
            <a:avLst/>
          </a:prstGeom>
        </p:spPr>
        <p:txBody>
          <a:bodyPr lIns="108850" tIns="54425" rIns="108850" bIns="54425" anchor="b"/>
          <a:lstStyle>
            <a:lvl1pPr marL="0" indent="0">
              <a:buNone/>
              <a:defRPr sz="2900" b="1"/>
            </a:lvl1pPr>
            <a:lvl2pPr marL="544251" indent="0">
              <a:buNone/>
              <a:defRPr sz="2400" b="1"/>
            </a:lvl2pPr>
            <a:lvl3pPr marL="1088502" indent="0">
              <a:buNone/>
              <a:defRPr sz="2100" b="1"/>
            </a:lvl3pPr>
            <a:lvl4pPr marL="1632753" indent="0">
              <a:buNone/>
              <a:defRPr sz="1900" b="1"/>
            </a:lvl4pPr>
            <a:lvl5pPr marL="2177004" indent="0">
              <a:buNone/>
              <a:defRPr sz="1900" b="1"/>
            </a:lvl5pPr>
            <a:lvl6pPr marL="2721254" indent="0">
              <a:buNone/>
              <a:defRPr sz="1900" b="1"/>
            </a:lvl6pPr>
            <a:lvl7pPr marL="3265505" indent="0">
              <a:buNone/>
              <a:defRPr sz="1900" b="1"/>
            </a:lvl7pPr>
            <a:lvl8pPr marL="3809756" indent="0">
              <a:buNone/>
              <a:defRPr sz="1900" b="1"/>
            </a:lvl8pPr>
            <a:lvl9pPr marL="4354007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561" y="2175380"/>
            <a:ext cx="5388332" cy="3952203"/>
          </a:xfrm>
          <a:prstGeom prst="rect">
            <a:avLst/>
          </a:prstGeom>
        </p:spPr>
        <p:txBody>
          <a:bodyPr lIns="108850" tIns="54425" rIns="108850" bIns="54425"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626873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149666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040766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3113"/>
            <a:ext cx="4010562" cy="116231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113" y="273115"/>
            <a:ext cx="6814779" cy="5854468"/>
          </a:xfrm>
          <a:prstGeom prst="rect">
            <a:avLst/>
          </a:prstGeom>
        </p:spPr>
        <p:txBody>
          <a:bodyPr lIns="108850" tIns="54425" rIns="108850" bIns="54425"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1" y="1435434"/>
            <a:ext cx="4010562" cy="4692149"/>
          </a:xfrm>
          <a:prstGeom prst="rect">
            <a:avLst/>
          </a:prstGeom>
        </p:spPr>
        <p:txBody>
          <a:bodyPr lIns="108850" tIns="54425" rIns="108850" bIns="54425"/>
          <a:lstStyle>
            <a:lvl1pPr marL="0" indent="0">
              <a:buNone/>
              <a:defRPr sz="1700"/>
            </a:lvl1pPr>
            <a:lvl2pPr marL="544251" indent="0">
              <a:buNone/>
              <a:defRPr sz="1400"/>
            </a:lvl2pPr>
            <a:lvl3pPr marL="1088502" indent="0">
              <a:buNone/>
              <a:defRPr sz="1200"/>
            </a:lvl3pPr>
            <a:lvl4pPr marL="1632753" indent="0">
              <a:buNone/>
              <a:defRPr sz="1100"/>
            </a:lvl4pPr>
            <a:lvl5pPr marL="2177004" indent="0">
              <a:buNone/>
              <a:defRPr sz="1100"/>
            </a:lvl5pPr>
            <a:lvl6pPr marL="2721254" indent="0">
              <a:buNone/>
              <a:defRPr sz="1100"/>
            </a:lvl6pPr>
            <a:lvl7pPr marL="3265505" indent="0">
              <a:buNone/>
              <a:defRPr sz="1100"/>
            </a:lvl7pPr>
            <a:lvl8pPr marL="3809756" indent="0">
              <a:buNone/>
              <a:defRPr sz="1100"/>
            </a:lvl8pPr>
            <a:lvl9pPr marL="4354007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71361365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6.jp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rrowheads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2948" y="6382858"/>
            <a:ext cx="12193362" cy="476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44" name="Rectangle 4"/>
          <p:cNvSpPr>
            <a:spLocks noChangeArrowheads="1"/>
          </p:cNvSpPr>
          <p:nvPr/>
        </p:nvSpPr>
        <p:spPr bwMode="auto">
          <a:xfrm>
            <a:off x="1246555" y="503356"/>
            <a:ext cx="6061344" cy="490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8850" tIns="54425" rIns="108850" bIns="5442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900" dirty="0">
              <a:solidFill>
                <a:srgbClr val="0A50A0"/>
              </a:solidFill>
              <a:latin typeface="TornadoCyr-Medium" charset="0"/>
            </a:endParaRPr>
          </a:p>
        </p:txBody>
      </p:sp>
      <p:sp>
        <p:nvSpPr>
          <p:cNvPr id="266245" name="Rectangle 5"/>
          <p:cNvSpPr>
            <a:spLocks noChangeArrowheads="1"/>
          </p:cNvSpPr>
          <p:nvPr/>
        </p:nvSpPr>
        <p:spPr bwMode="auto">
          <a:xfrm>
            <a:off x="912167" y="1052757"/>
            <a:ext cx="10560792" cy="4798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8850" tIns="54425" rIns="108850" bIns="54425"/>
          <a:lstStyle/>
          <a:p>
            <a:pPr marL="408188" indent="-408188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endParaRPr lang="ru-RU" sz="1400" dirty="0">
              <a:solidFill>
                <a:srgbClr val="80808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5238" y="80983"/>
            <a:ext cx="6061344" cy="490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8850" tIns="54425" rIns="108850" bIns="544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7871174" y="6490842"/>
            <a:ext cx="3792573" cy="30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50" tIns="54425" rIns="108850" bIns="54425">
            <a:spAutoFit/>
          </a:bodyPr>
          <a:lstStyle>
            <a:lvl1pPr eaLnBrk="0" hangingPunct="0">
              <a:defRPr sz="1200">
                <a:solidFill>
                  <a:schemeClr val="bg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bg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bg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bg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bg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200">
                <a:solidFill>
                  <a:schemeClr val="bg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200">
                <a:solidFill>
                  <a:schemeClr val="bg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200">
                <a:solidFill>
                  <a:schemeClr val="bg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200">
                <a:solidFill>
                  <a:schemeClr val="bg2"/>
                </a:solidFill>
                <a:latin typeface="Arial" charset="0"/>
                <a:cs typeface="Arial" charset="0"/>
              </a:defRPr>
            </a:lvl9pPr>
          </a:lstStyle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fld id="{E3841B19-3B5C-471E-A90F-63864CE85CDA}" type="slidenum">
              <a:rPr lang="ru-RU" sz="1300" smtClean="0">
                <a:solidFill>
                  <a:srgbClr val="FFFFFF"/>
                </a:solidFill>
                <a:latin typeface="+mn-lt"/>
              </a:rPr>
              <a:pPr algn="r"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2100" dirty="0" smtClean="0">
              <a:solidFill>
                <a:srgbClr val="000000"/>
              </a:solidFill>
              <a:latin typeface="TornadoCyr-Regular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3311" y="6454832"/>
            <a:ext cx="1343974" cy="351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5728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ransition spd="slow">
    <p:wip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900" cap="none" baseline="0">
          <a:solidFill>
            <a:srgbClr val="0A50A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A50A0"/>
          </a:solidFill>
          <a:latin typeface="TornadoCyr-Medium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A50A0"/>
          </a:solidFill>
          <a:latin typeface="TornadoCyr-Medium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A50A0"/>
          </a:solidFill>
          <a:latin typeface="TornadoCyr-Medium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A50A0"/>
          </a:solidFill>
          <a:latin typeface="TornadoCyr-Medium" charset="0"/>
        </a:defRPr>
      </a:lvl5pPr>
      <a:lvl6pPr marL="544251" algn="l" rtl="0" fontAlgn="base">
        <a:spcBef>
          <a:spcPct val="0"/>
        </a:spcBef>
        <a:spcAft>
          <a:spcPct val="0"/>
        </a:spcAft>
        <a:defRPr sz="2900">
          <a:solidFill>
            <a:srgbClr val="0A50A0"/>
          </a:solidFill>
          <a:latin typeface="TornadoCyr-Medium" charset="0"/>
        </a:defRPr>
      </a:lvl6pPr>
      <a:lvl7pPr marL="1088502" algn="l" rtl="0" fontAlgn="base">
        <a:spcBef>
          <a:spcPct val="0"/>
        </a:spcBef>
        <a:spcAft>
          <a:spcPct val="0"/>
        </a:spcAft>
        <a:defRPr sz="2900">
          <a:solidFill>
            <a:srgbClr val="0A50A0"/>
          </a:solidFill>
          <a:latin typeface="TornadoCyr-Medium" charset="0"/>
        </a:defRPr>
      </a:lvl7pPr>
      <a:lvl8pPr marL="1632753" algn="l" rtl="0" fontAlgn="base">
        <a:spcBef>
          <a:spcPct val="0"/>
        </a:spcBef>
        <a:spcAft>
          <a:spcPct val="0"/>
        </a:spcAft>
        <a:defRPr sz="2900">
          <a:solidFill>
            <a:srgbClr val="0A50A0"/>
          </a:solidFill>
          <a:latin typeface="TornadoCyr-Medium" charset="0"/>
        </a:defRPr>
      </a:lvl8pPr>
      <a:lvl9pPr marL="2177004" algn="l" rtl="0" fontAlgn="base">
        <a:spcBef>
          <a:spcPct val="0"/>
        </a:spcBef>
        <a:spcAft>
          <a:spcPct val="0"/>
        </a:spcAft>
        <a:defRPr sz="2900">
          <a:solidFill>
            <a:srgbClr val="0A50A0"/>
          </a:solidFill>
          <a:latin typeface="TornadoCyr-Medium" charset="0"/>
        </a:defRPr>
      </a:lvl9pPr>
    </p:titleStyle>
    <p:bodyStyle>
      <a:lvl1pPr marL="408188" indent="-408188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bg2"/>
          </a:solidFill>
          <a:latin typeface="+mn-lt"/>
          <a:ea typeface="+mn-ea"/>
          <a:cs typeface="+mn-cs"/>
        </a:defRPr>
      </a:lvl1pPr>
      <a:lvl2pPr marL="884408" indent="-340157" algn="l" rtl="0" eaLnBrk="0" fontAlgn="base" hangingPunct="0">
        <a:spcBef>
          <a:spcPct val="20000"/>
        </a:spcBef>
        <a:spcAft>
          <a:spcPct val="0"/>
        </a:spcAft>
        <a:buChar char="–"/>
        <a:defRPr sz="3300">
          <a:solidFill>
            <a:schemeClr val="tx1"/>
          </a:solidFill>
          <a:latin typeface="Arial" pitchFamily="34" charset="0"/>
        </a:defRPr>
      </a:lvl2pPr>
      <a:lvl3pPr marL="1360627" indent="-272125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Arial" pitchFamily="34" charset="0"/>
        </a:defRPr>
      </a:lvl3pPr>
      <a:lvl4pPr marL="1904878" indent="-272125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34" charset="0"/>
        </a:defRPr>
      </a:lvl4pPr>
      <a:lvl5pPr marL="2449129" indent="-272125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pitchFamily="34" charset="0"/>
        </a:defRPr>
      </a:lvl5pPr>
      <a:lvl6pPr marL="2993380" indent="-272125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pitchFamily="34" charset="0"/>
        </a:defRPr>
      </a:lvl6pPr>
      <a:lvl7pPr marL="3537631" indent="-272125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pitchFamily="34" charset="0"/>
        </a:defRPr>
      </a:lvl7pPr>
      <a:lvl8pPr marL="4081882" indent="-272125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pitchFamily="34" charset="0"/>
        </a:defRPr>
      </a:lvl8pPr>
      <a:lvl9pPr marL="4626132" indent="-272125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pitchFamily="34" charset="0"/>
        </a:defRPr>
      </a:lvl9pPr>
    </p:bodyStyle>
    <p:otherStyle>
      <a:defPPr>
        <a:defRPr lang="ru-RU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rrowheads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2948" y="6382858"/>
            <a:ext cx="12193362" cy="476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44" name="Rectangle 4"/>
          <p:cNvSpPr>
            <a:spLocks noChangeArrowheads="1"/>
          </p:cNvSpPr>
          <p:nvPr/>
        </p:nvSpPr>
        <p:spPr bwMode="auto">
          <a:xfrm>
            <a:off x="1246555" y="503356"/>
            <a:ext cx="6061344" cy="490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8850" tIns="54425" rIns="108850" bIns="5442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900" dirty="0">
              <a:solidFill>
                <a:srgbClr val="0A50A0"/>
              </a:solidFill>
              <a:latin typeface="TornadoCyr-Medium" charset="0"/>
            </a:endParaRPr>
          </a:p>
        </p:txBody>
      </p:sp>
      <p:sp>
        <p:nvSpPr>
          <p:cNvPr id="266245" name="Rectangle 5"/>
          <p:cNvSpPr>
            <a:spLocks noChangeArrowheads="1"/>
          </p:cNvSpPr>
          <p:nvPr/>
        </p:nvSpPr>
        <p:spPr bwMode="auto">
          <a:xfrm>
            <a:off x="912167" y="1052757"/>
            <a:ext cx="10560792" cy="4798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8850" tIns="54425" rIns="108850" bIns="54425"/>
          <a:lstStyle/>
          <a:p>
            <a:pPr marL="408188" indent="-408188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endParaRPr lang="ru-RU" sz="1400" dirty="0">
              <a:solidFill>
                <a:srgbClr val="80808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5238" y="80983"/>
            <a:ext cx="6061344" cy="490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8850" tIns="54425" rIns="108850" bIns="544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Название слайда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7871174" y="6490842"/>
            <a:ext cx="3792573" cy="30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50" tIns="54425" rIns="108850" bIns="54425">
            <a:spAutoFit/>
          </a:bodyPr>
          <a:lstStyle>
            <a:lvl1pPr eaLnBrk="0" hangingPunct="0">
              <a:defRPr sz="1200">
                <a:solidFill>
                  <a:schemeClr val="bg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bg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bg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bg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bg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200">
                <a:solidFill>
                  <a:schemeClr val="bg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200">
                <a:solidFill>
                  <a:schemeClr val="bg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200">
                <a:solidFill>
                  <a:schemeClr val="bg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200">
                <a:solidFill>
                  <a:schemeClr val="bg2"/>
                </a:solidFill>
                <a:latin typeface="Arial" charset="0"/>
                <a:cs typeface="Arial" charset="0"/>
              </a:defRPr>
            </a:lvl9pPr>
          </a:lstStyle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fld id="{E3841B19-3B5C-471E-A90F-63864CE85CDA}" type="slidenum">
              <a:rPr lang="ru-RU" sz="1300" smtClean="0">
                <a:solidFill>
                  <a:srgbClr val="FFFFFF"/>
                </a:solidFill>
                <a:latin typeface="+mn-lt"/>
              </a:rPr>
              <a:pPr algn="r"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2100" dirty="0" smtClean="0">
              <a:solidFill>
                <a:srgbClr val="000000"/>
              </a:solidFill>
              <a:latin typeface="TornadoCyr-Regular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3311" y="6454832"/>
            <a:ext cx="1343974" cy="351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200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ransition spd="slow">
    <p:wip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900" cap="none" baseline="0">
          <a:solidFill>
            <a:srgbClr val="0A50A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A50A0"/>
          </a:solidFill>
          <a:latin typeface="TornadoCyr-Medium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A50A0"/>
          </a:solidFill>
          <a:latin typeface="TornadoCyr-Medium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A50A0"/>
          </a:solidFill>
          <a:latin typeface="TornadoCyr-Medium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A50A0"/>
          </a:solidFill>
          <a:latin typeface="TornadoCyr-Medium" charset="0"/>
        </a:defRPr>
      </a:lvl5pPr>
      <a:lvl6pPr marL="544251" algn="l" rtl="0" fontAlgn="base">
        <a:spcBef>
          <a:spcPct val="0"/>
        </a:spcBef>
        <a:spcAft>
          <a:spcPct val="0"/>
        </a:spcAft>
        <a:defRPr sz="2900">
          <a:solidFill>
            <a:srgbClr val="0A50A0"/>
          </a:solidFill>
          <a:latin typeface="TornadoCyr-Medium" charset="0"/>
        </a:defRPr>
      </a:lvl6pPr>
      <a:lvl7pPr marL="1088502" algn="l" rtl="0" fontAlgn="base">
        <a:spcBef>
          <a:spcPct val="0"/>
        </a:spcBef>
        <a:spcAft>
          <a:spcPct val="0"/>
        </a:spcAft>
        <a:defRPr sz="2900">
          <a:solidFill>
            <a:srgbClr val="0A50A0"/>
          </a:solidFill>
          <a:latin typeface="TornadoCyr-Medium" charset="0"/>
        </a:defRPr>
      </a:lvl7pPr>
      <a:lvl8pPr marL="1632753" algn="l" rtl="0" fontAlgn="base">
        <a:spcBef>
          <a:spcPct val="0"/>
        </a:spcBef>
        <a:spcAft>
          <a:spcPct val="0"/>
        </a:spcAft>
        <a:defRPr sz="2900">
          <a:solidFill>
            <a:srgbClr val="0A50A0"/>
          </a:solidFill>
          <a:latin typeface="TornadoCyr-Medium" charset="0"/>
        </a:defRPr>
      </a:lvl8pPr>
      <a:lvl9pPr marL="2177004" algn="l" rtl="0" fontAlgn="base">
        <a:spcBef>
          <a:spcPct val="0"/>
        </a:spcBef>
        <a:spcAft>
          <a:spcPct val="0"/>
        </a:spcAft>
        <a:defRPr sz="2900">
          <a:solidFill>
            <a:srgbClr val="0A50A0"/>
          </a:solidFill>
          <a:latin typeface="TornadoCyr-Medium" charset="0"/>
        </a:defRPr>
      </a:lvl9pPr>
    </p:titleStyle>
    <p:bodyStyle>
      <a:lvl1pPr marL="408188" indent="-408188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bg2"/>
          </a:solidFill>
          <a:latin typeface="+mn-lt"/>
          <a:ea typeface="+mn-ea"/>
          <a:cs typeface="+mn-cs"/>
        </a:defRPr>
      </a:lvl1pPr>
      <a:lvl2pPr marL="884408" indent="-340157" algn="l" rtl="0" eaLnBrk="0" fontAlgn="base" hangingPunct="0">
        <a:spcBef>
          <a:spcPct val="20000"/>
        </a:spcBef>
        <a:spcAft>
          <a:spcPct val="0"/>
        </a:spcAft>
        <a:buChar char="–"/>
        <a:defRPr sz="3300">
          <a:solidFill>
            <a:schemeClr val="tx1"/>
          </a:solidFill>
          <a:latin typeface="Arial" pitchFamily="34" charset="0"/>
        </a:defRPr>
      </a:lvl2pPr>
      <a:lvl3pPr marL="1360627" indent="-272125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Arial" pitchFamily="34" charset="0"/>
        </a:defRPr>
      </a:lvl3pPr>
      <a:lvl4pPr marL="1904878" indent="-272125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34" charset="0"/>
        </a:defRPr>
      </a:lvl4pPr>
      <a:lvl5pPr marL="2449129" indent="-272125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pitchFamily="34" charset="0"/>
        </a:defRPr>
      </a:lvl5pPr>
      <a:lvl6pPr marL="2993380" indent="-272125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pitchFamily="34" charset="0"/>
        </a:defRPr>
      </a:lvl6pPr>
      <a:lvl7pPr marL="3537631" indent="-272125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pitchFamily="34" charset="0"/>
        </a:defRPr>
      </a:lvl7pPr>
      <a:lvl8pPr marL="4081882" indent="-272125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pitchFamily="34" charset="0"/>
        </a:defRPr>
      </a:lvl8pPr>
      <a:lvl9pPr marL="4626132" indent="-272125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pitchFamily="34" charset="0"/>
        </a:defRPr>
      </a:lvl9pPr>
    </p:bodyStyle>
    <p:otherStyle>
      <a:defPPr>
        <a:defRPr lang="ru-RU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092" y="365211"/>
            <a:ext cx="10514231" cy="1325870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092" y="1826048"/>
            <a:ext cx="10514231" cy="4352346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092" y="6357823"/>
            <a:ext cx="2742843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7ECE4-1677-422C-AD1F-6A77159B3A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075" y="6357823"/>
            <a:ext cx="4114264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09479" y="6357823"/>
            <a:ext cx="2742843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ABB06-A14E-4DA1-B387-E8530477D1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071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ransition spd="slow">
    <p:wipe/>
  </p:transition>
  <p:txStyles>
    <p:titleStyle>
      <a:lvl1pPr algn="l" defTabSz="1088502" rtl="0" eaLnBrk="1" latinLnBrk="0" hangingPunct="1">
        <a:lnSpc>
          <a:spcPct val="90000"/>
        </a:lnSpc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2125" indent="-272125" algn="l" defTabSz="1088502" rtl="0" eaLnBrk="1" latinLnBrk="0" hangingPunct="1">
        <a:lnSpc>
          <a:spcPct val="90000"/>
        </a:lnSpc>
        <a:spcBef>
          <a:spcPts val="1190"/>
        </a:spcBef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16376" indent="-272125" algn="l" defTabSz="1088502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627" indent="-272125" algn="l" defTabSz="1088502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878" indent="-272125" algn="l" defTabSz="1088502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29" indent="-272125" algn="l" defTabSz="1088502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80" indent="-272125" algn="l" defTabSz="1088502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631" indent="-272125" algn="l" defTabSz="1088502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882" indent="-272125" algn="l" defTabSz="1088502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132" indent="-272125" algn="l" defTabSz="1088502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091" y="365210"/>
            <a:ext cx="10514231" cy="1325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091" y="1826048"/>
            <a:ext cx="10514231" cy="43523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091" y="6357822"/>
            <a:ext cx="2742843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3B37ECE4-1677-422C-AD1F-6A77159B3A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22.02.2019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075" y="6357822"/>
            <a:ext cx="4114264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09479" y="6357822"/>
            <a:ext cx="2742843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12ABB06-A14E-4DA1-B387-E8530477D1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738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notesSlide" Target="../notesSlides/notesSlide3.xml"/><Relationship Id="rId7" Type="http://schemas.openxmlformats.org/officeDocument/2006/relationships/package" Target="../embeddings/_____Microsoft_Excel2.xlsx"/><Relationship Id="rId2" Type="http://schemas.openxmlformats.org/officeDocument/2006/relationships/slideLayout" Target="../slideLayouts/slideLayout3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package" Target="../embeddings/_____Microsoft_Excel1.xlsx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" y="0"/>
            <a:ext cx="12190413" cy="685907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92034" y="835341"/>
            <a:ext cx="5735257" cy="1235482"/>
          </a:xfrm>
          <a:ln>
            <a:noFill/>
          </a:ln>
        </p:spPr>
        <p:txBody>
          <a:bodyPr anchor="t">
            <a:normAutofit fontScale="90000"/>
          </a:bodyPr>
          <a:lstStyle/>
          <a:p>
            <a:pPr algn="l" defTabSz="544251"/>
            <a:r>
              <a:rPr lang="ru-RU" sz="4800" b="1" dirty="0">
                <a:solidFill>
                  <a:schemeClr val="bg1"/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Экстренная стационарная </a:t>
            </a:r>
            <a:br>
              <a:rPr lang="ru-RU" sz="4800" b="1" dirty="0">
                <a:solidFill>
                  <a:schemeClr val="bg1"/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4800" b="1" dirty="0" smtClean="0">
                <a:solidFill>
                  <a:schemeClr val="bg1"/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помощь (</a:t>
            </a:r>
            <a:r>
              <a:rPr lang="ru-RU" sz="4800" b="1" dirty="0">
                <a:solidFill>
                  <a:schemeClr val="bg1"/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ЭСП</a:t>
            </a:r>
            <a:r>
              <a:rPr lang="ru-RU" sz="4800" b="1" dirty="0" smtClean="0">
                <a:solidFill>
                  <a:schemeClr val="bg1"/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br>
              <a:rPr lang="ru-RU" sz="4800" b="1" dirty="0" smtClean="0">
                <a:solidFill>
                  <a:schemeClr val="bg1"/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4800" b="1" dirty="0" smtClean="0">
                <a:solidFill>
                  <a:schemeClr val="bg1"/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4800" b="1" dirty="0" smtClean="0">
                <a:solidFill>
                  <a:schemeClr val="bg1"/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+7 </a:t>
            </a:r>
            <a:r>
              <a:rPr lang="ru-RU" sz="3600" b="1" dirty="0" smtClean="0">
                <a:solidFill>
                  <a:schemeClr val="bg1"/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(495) 968-50-28</a:t>
            </a:r>
            <a:endParaRPr lang="ru-RU" sz="3600" b="1" dirty="0">
              <a:solidFill>
                <a:schemeClr val="bg1"/>
              </a:solidFill>
              <a:latin typeface="Georgia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11031" y="5717012"/>
            <a:ext cx="6916261" cy="756244"/>
          </a:xfrm>
          <a:prstGeom prst="rect">
            <a:avLst/>
          </a:prstGeom>
        </p:spPr>
        <p:txBody>
          <a:bodyPr wrap="square" lIns="108850" tIns="54425" rIns="108850" bIns="54425">
            <a:spAutoFit/>
          </a:bodyPr>
          <a:lstStyle/>
          <a:p>
            <a:pPr algn="r"/>
            <a:r>
              <a:rPr lang="ru-RU" b="1" dirty="0">
                <a:solidFill>
                  <a:srgbClr val="1F5FAD"/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Предложение по добровольному  медицинскому </a:t>
            </a:r>
            <a:r>
              <a:rPr lang="ru-RU" b="1" dirty="0" smtClean="0">
                <a:solidFill>
                  <a:srgbClr val="1F5FAD"/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страхованию для физ. лиц </a:t>
            </a:r>
            <a:endParaRPr lang="ru-RU" b="1" dirty="0">
              <a:solidFill>
                <a:srgbClr val="1F5FAD"/>
              </a:solidFill>
              <a:latin typeface="Georgia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6933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228" y="1574226"/>
            <a:ext cx="5199292" cy="3467887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31316" y="201237"/>
            <a:ext cx="11220684" cy="924302"/>
          </a:xfrm>
          <a:prstGeom prst="rect">
            <a:avLst/>
          </a:prstGeom>
        </p:spPr>
        <p:txBody>
          <a:bodyPr vert="horz" lIns="108850" tIns="54425" rIns="108850" bIns="54425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altLang="ru-RU" sz="2400" b="1" dirty="0">
                <a:solidFill>
                  <a:srgbClr val="1F5FAD"/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Преимущества страхования </a:t>
            </a:r>
          </a:p>
          <a:p>
            <a:pPr algn="r"/>
            <a:r>
              <a:rPr lang="ru-RU" altLang="ru-RU" sz="2400" b="1" dirty="0">
                <a:solidFill>
                  <a:srgbClr val="1F5FAD"/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по программе Экстренная стационарная </a:t>
            </a:r>
            <a:r>
              <a:rPr lang="ru-RU" altLang="ru-RU" sz="2400" b="1" dirty="0" smtClean="0">
                <a:solidFill>
                  <a:srgbClr val="1F5FAD"/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помощь</a:t>
            </a:r>
            <a:endParaRPr lang="ru-RU" sz="2400" b="1" dirty="0">
              <a:solidFill>
                <a:srgbClr val="1F5FAD"/>
              </a:solidFill>
              <a:latin typeface="Georgia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675653" y="1293320"/>
            <a:ext cx="4031724" cy="1150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50" tIns="54425" rIns="108850" bIns="54425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endParaRPr lang="ru-RU" altLang="ru-RU" sz="1400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  <a:cs typeface="Tahoma" pitchFamily="34" charset="0"/>
            </a:endParaRPr>
          </a:p>
          <a:p>
            <a:pPr lvl="0">
              <a:lnSpc>
                <a:spcPct val="130000"/>
              </a:lnSpc>
              <a:spcBef>
                <a:spcPct val="0"/>
              </a:spcBef>
              <a:buNone/>
            </a:pPr>
            <a:endParaRPr lang="ru-RU" altLang="ru-RU" sz="1400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  <a:cs typeface="Tahoma" pitchFamily="34" charset="0"/>
            </a:endParaRPr>
          </a:p>
          <a:p>
            <a:pPr lvl="0">
              <a:lnSpc>
                <a:spcPct val="130000"/>
              </a:lnSpc>
              <a:spcBef>
                <a:spcPct val="0"/>
              </a:spcBef>
              <a:buNone/>
            </a:pPr>
            <a:endParaRPr lang="ru-RU" altLang="ru-RU" sz="1000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  <a:cs typeface="Tahoma" pitchFamily="34" charset="0"/>
            </a:endParaRPr>
          </a:p>
          <a:p>
            <a:pPr lvl="0">
              <a:lnSpc>
                <a:spcPct val="130000"/>
              </a:lnSpc>
              <a:spcBef>
                <a:spcPct val="0"/>
              </a:spcBef>
              <a:buNone/>
            </a:pPr>
            <a:endParaRPr lang="bg-BG" altLang="ru-RU" sz="1400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  <a:cs typeface="Tahoma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 bwMode="auto">
          <a:xfrm>
            <a:off x="9108848" y="4005991"/>
            <a:ext cx="1219041" cy="411047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108850" tIns="54425" rIns="108850" bIns="54425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ru-RU" sz="1700">
              <a:latin typeface="Georgia" pitchFamily="18" charset="0"/>
            </a:endParaRPr>
          </a:p>
        </p:txBody>
      </p:sp>
      <p:sp>
        <p:nvSpPr>
          <p:cNvPr id="19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652000" y="5822700"/>
            <a:ext cx="540000" cy="540000"/>
          </a:xfrm>
          <a:solidFill>
            <a:srgbClr val="1F5FAD"/>
          </a:solidFill>
        </p:spPr>
        <p:txBody>
          <a:bodyPr/>
          <a:lstStyle/>
          <a:p>
            <a:pPr algn="ctr"/>
            <a:fld id="{912ABB06-A14E-4DA1-B387-E8530477D1A5}" type="slidenum">
              <a:rPr lang="ru-RU" sz="1200" smtClean="0">
                <a:solidFill>
                  <a:schemeClr val="bg1"/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pPr algn="ctr"/>
              <a:t>1</a:t>
            </a:fld>
            <a:endParaRPr lang="ru-RU" sz="1200" dirty="0">
              <a:solidFill>
                <a:schemeClr val="bg1"/>
              </a:solidFill>
              <a:latin typeface="Georgia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Номер слайда 3"/>
          <p:cNvSpPr txBox="1">
            <a:spLocks/>
          </p:cNvSpPr>
          <p:nvPr/>
        </p:nvSpPr>
        <p:spPr>
          <a:xfrm>
            <a:off x="11112000" y="5822700"/>
            <a:ext cx="540000" cy="540000"/>
          </a:xfrm>
          <a:prstGeom prst="rect">
            <a:avLst/>
          </a:prstGeom>
          <a:solidFill>
            <a:srgbClr val="00A7E2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01480" y="1868419"/>
            <a:ext cx="3750520" cy="81043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  <a:spcBef>
                <a:spcPct val="0"/>
              </a:spcBef>
              <a:defRPr/>
            </a:pPr>
            <a:r>
              <a:rPr lang="ru-RU" altLang="ru-RU" sz="1600" dirty="0">
                <a:latin typeface="Georgia" pitchFamily="18" charset="0"/>
                <a:cs typeface="Tahoma" pitchFamily="34" charset="0"/>
              </a:rPr>
              <a:t>Заключение договора </a:t>
            </a:r>
            <a:r>
              <a:rPr lang="ru-RU" altLang="ru-RU" sz="1600" b="1" dirty="0">
                <a:solidFill>
                  <a:srgbClr val="0C5091"/>
                </a:solidFill>
                <a:latin typeface="Georgia" pitchFamily="18" charset="0"/>
                <a:cs typeface="Tahoma" pitchFamily="34" charset="0"/>
              </a:rPr>
              <a:t>без медицинского </a:t>
            </a:r>
            <a:r>
              <a:rPr lang="ru-RU" altLang="ru-RU" sz="1600" b="1" dirty="0" smtClean="0">
                <a:solidFill>
                  <a:srgbClr val="0C5091"/>
                </a:solidFill>
                <a:latin typeface="Georgia" pitchFamily="18" charset="0"/>
                <a:cs typeface="Tahoma" pitchFamily="34" charset="0"/>
              </a:rPr>
              <a:t>анкетирования.</a:t>
            </a:r>
            <a:endParaRPr lang="ru-RU" altLang="ru-RU" sz="1600" b="1" dirty="0">
              <a:solidFill>
                <a:srgbClr val="0C5091"/>
              </a:solidFill>
              <a:latin typeface="Georgia" pitchFamily="18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32094" y="3246634"/>
            <a:ext cx="3882708" cy="151871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  <a:spcBef>
                <a:spcPct val="0"/>
              </a:spcBef>
            </a:pPr>
            <a:r>
              <a:rPr lang="ru-RU" altLang="ru-RU" sz="1600" b="1" dirty="0">
                <a:solidFill>
                  <a:srgbClr val="0C5091"/>
                </a:solidFill>
                <a:latin typeface="Georgia" pitchFamily="18" charset="0"/>
                <a:cs typeface="Tahoma" pitchFamily="34" charset="0"/>
              </a:rPr>
              <a:t>Без временной франшизы </a:t>
            </a:r>
            <a:r>
              <a:rPr lang="ru-RU" altLang="ru-RU" sz="1600" dirty="0">
                <a:latin typeface="Georgia" pitchFamily="18" charset="0"/>
                <a:cs typeface="Tahoma" pitchFamily="34" charset="0"/>
              </a:rPr>
              <a:t>(договор страхования вступает в силу </a:t>
            </a:r>
            <a:r>
              <a:rPr lang="ru-RU" altLang="ru-RU" sz="1600" b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ahoma" pitchFamily="34" charset="0"/>
              </a:rPr>
              <a:t>с 5-го дня </a:t>
            </a:r>
            <a:r>
              <a:rPr lang="ru-RU" altLang="ru-RU" sz="1600" dirty="0">
                <a:latin typeface="Georgia" pitchFamily="18" charset="0"/>
                <a:cs typeface="Tahoma" pitchFamily="34" charset="0"/>
              </a:rPr>
              <a:t>после оплаты страховой премии</a:t>
            </a:r>
            <a:r>
              <a:rPr lang="ru-RU" altLang="ru-RU" sz="1600" dirty="0" smtClean="0">
                <a:latin typeface="Georgia" pitchFamily="18" charset="0"/>
                <a:cs typeface="Tahoma" pitchFamily="34" charset="0"/>
              </a:rPr>
              <a:t>).</a:t>
            </a:r>
            <a:endParaRPr lang="ru-RU" altLang="ru-RU" sz="1600" dirty="0">
              <a:latin typeface="Georgia" pitchFamily="18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1180" y="5063343"/>
            <a:ext cx="3511569" cy="151871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ru-RU" sz="1600" dirty="0">
                <a:latin typeface="Georgia" pitchFamily="18" charset="0"/>
                <a:cs typeface="Tahoma" pitchFamily="34" charset="0"/>
              </a:rPr>
              <a:t>Возможность  включения риска: </a:t>
            </a:r>
            <a:r>
              <a:rPr lang="ru-RU" sz="1600" b="1" dirty="0">
                <a:solidFill>
                  <a:srgbClr val="0C5091"/>
                </a:solidFill>
                <a:latin typeface="Georgia" pitchFamily="18" charset="0"/>
                <a:cs typeface="Tahoma" pitchFamily="34" charset="0"/>
              </a:rPr>
              <a:t>«Экстренная стационарная помощь на территории России»  </a:t>
            </a:r>
            <a:r>
              <a:rPr lang="ru-RU" sz="1600" dirty="0">
                <a:latin typeface="Georgia" pitchFamily="18" charset="0"/>
                <a:cs typeface="Tahoma" pitchFamily="34" charset="0"/>
              </a:rPr>
              <a:t>за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ahoma" pitchFamily="34" charset="0"/>
              </a:rPr>
              <a:t>300 руб.</a:t>
            </a:r>
            <a:endParaRPr lang="ru-RU" altLang="ru-RU" sz="1600" b="1" dirty="0">
              <a:solidFill>
                <a:schemeClr val="accent2">
                  <a:lumMod val="75000"/>
                </a:schemeClr>
              </a:solidFill>
              <a:latin typeface="Georgia" pitchFamily="18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558" y="1574226"/>
            <a:ext cx="3532604" cy="4275749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ru-RU" altLang="ru-RU" sz="1600" b="1" dirty="0">
                <a:solidFill>
                  <a:srgbClr val="0C5091"/>
                </a:solidFill>
                <a:latin typeface="Georgia" pitchFamily="18" charset="0"/>
                <a:cs typeface="Tahoma" pitchFamily="34" charset="0"/>
              </a:rPr>
              <a:t>Система круглосуточной информационной поддержки, </a:t>
            </a:r>
            <a:r>
              <a:rPr lang="ru-RU" altLang="ru-RU" sz="1600" dirty="0">
                <a:latin typeface="Georgia" pitchFamily="18" charset="0"/>
                <a:cs typeface="Tahoma" pitchFamily="34" charset="0"/>
              </a:rPr>
              <a:t>начиная с момента оформления договора страхования. Поддержка и консультации при страховом </a:t>
            </a:r>
            <a:r>
              <a:rPr lang="ru-RU" altLang="ru-RU" sz="1600" dirty="0" smtClean="0">
                <a:latin typeface="Georgia" pitchFamily="18" charset="0"/>
                <a:cs typeface="Tahoma" pitchFamily="34" charset="0"/>
              </a:rPr>
              <a:t>случае.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ru-RU" altLang="ru-RU" sz="1600" dirty="0">
                <a:latin typeface="Georgia" pitchFamily="18" charset="0"/>
                <a:cs typeface="Tahoma" pitchFamily="34" charset="0"/>
              </a:rPr>
              <a:t>Федеральный номер ДМС 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ru-RU" altLang="ru-RU" sz="16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ahoma" pitchFamily="34" charset="0"/>
              </a:rPr>
              <a:t>8 (800) </a:t>
            </a:r>
            <a:r>
              <a:rPr lang="ru-RU" altLang="ru-RU" sz="1600" b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ahoma" pitchFamily="34" charset="0"/>
              </a:rPr>
              <a:t>2003 </a:t>
            </a:r>
            <a:r>
              <a:rPr lang="ru-RU" altLang="ru-RU" sz="16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ahoma" pitchFamily="34" charset="0"/>
              </a:rPr>
              <a:t>911 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ru-RU" altLang="ru-RU" sz="1600" dirty="0" smtClean="0">
                <a:latin typeface="Georgia" pitchFamily="18" charset="0"/>
                <a:cs typeface="Tahoma" pitchFamily="34" charset="0"/>
              </a:rPr>
              <a:t>или </a:t>
            </a:r>
            <a:r>
              <a:rPr lang="ru-RU" altLang="ru-RU" sz="1600" dirty="0" err="1" smtClean="0">
                <a:latin typeface="Georgia" pitchFamily="18" charset="0"/>
                <a:cs typeface="Tahoma" pitchFamily="34" charset="0"/>
              </a:rPr>
              <a:t>Московкий</a:t>
            </a:r>
            <a:r>
              <a:rPr lang="ru-RU" altLang="ru-RU" sz="1600" dirty="0" smtClean="0">
                <a:latin typeface="Georgia" pitchFamily="18" charset="0"/>
                <a:cs typeface="Tahoma" pitchFamily="34" charset="0"/>
              </a:rPr>
              <a:t> номер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8 (495)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729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41 29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endParaRPr lang="ru-RU" altLang="ru-RU" sz="1600" b="1" dirty="0">
              <a:solidFill>
                <a:schemeClr val="accent2">
                  <a:lumMod val="75000"/>
                </a:schemeClr>
              </a:solidFill>
              <a:latin typeface="Georgia" pitchFamily="18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52274" y="5063343"/>
            <a:ext cx="3178402" cy="151871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  <a:spcBef>
                <a:spcPct val="0"/>
              </a:spcBef>
            </a:pPr>
            <a:r>
              <a:rPr lang="ru-RU" altLang="ru-RU" sz="1600" b="1" dirty="0">
                <a:solidFill>
                  <a:srgbClr val="0C5091"/>
                </a:solidFill>
                <a:latin typeface="Georgia" pitchFamily="18" charset="0"/>
                <a:cs typeface="Tahoma" pitchFamily="34" charset="0"/>
              </a:rPr>
              <a:t>Страховая сумма </a:t>
            </a:r>
            <a:r>
              <a:rPr lang="ru-RU" altLang="ru-RU" sz="1600" dirty="0">
                <a:latin typeface="Georgia" pitchFamily="18" charset="0"/>
                <a:cs typeface="Tahoma" pitchFamily="34" charset="0"/>
              </a:rPr>
              <a:t>(максимальный размер оплаты за оказанные мед. услуги) - </a:t>
            </a:r>
            <a:r>
              <a:rPr lang="ru-RU" altLang="ru-RU" sz="1600" b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ahoma" pitchFamily="34" charset="0"/>
              </a:rPr>
              <a:t>3 000 000 руб.</a:t>
            </a:r>
          </a:p>
        </p:txBody>
      </p:sp>
    </p:spTree>
    <p:extLst>
      <p:ext uri="{BB962C8B-B14F-4D97-AF65-F5344CB8AC3E}">
        <p14:creationId xmlns:p14="http://schemas.microsoft.com/office/powerpoint/2010/main" val="2659045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" y="386245"/>
            <a:ext cx="11651999" cy="468935"/>
          </a:xfrm>
          <a:prstGeom prst="roundRect">
            <a:avLst/>
          </a:prstGeom>
        </p:spPr>
        <p:txBody>
          <a:bodyPr wrap="square" lIns="108850" tIns="54425" rIns="108850" bIns="54425">
            <a:spAutoFit/>
          </a:bodyPr>
          <a:lstStyle/>
          <a:p>
            <a:pPr algn="r" defTabSz="914400">
              <a:lnSpc>
                <a:spcPct val="85000"/>
              </a:lnSpc>
              <a:spcBef>
                <a:spcPct val="0"/>
              </a:spcBef>
            </a:pPr>
            <a:r>
              <a:rPr lang="ru-RU" sz="2400" b="1" dirty="0" smtClean="0">
                <a:solidFill>
                  <a:srgbClr val="1F5FAD"/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Объем услуг по программе</a:t>
            </a:r>
            <a:endParaRPr lang="en-US" sz="2400" b="1" dirty="0">
              <a:solidFill>
                <a:srgbClr val="1F5FAD"/>
              </a:solidFill>
              <a:latin typeface="Georgia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463238" y="155588"/>
            <a:ext cx="7579623" cy="556189"/>
          </a:xfrm>
          <a:prstGeom prst="rect">
            <a:avLst/>
          </a:prstGeom>
          <a:noFill/>
        </p:spPr>
        <p:txBody>
          <a:bodyPr wrap="square" lIns="108850" tIns="54425" rIns="108850" bIns="54425" rtlCol="0">
            <a:spAutoFit/>
          </a:bodyPr>
          <a:lstStyle/>
          <a:p>
            <a:pPr algn="r"/>
            <a:endParaRPr lang="ru-RU" altLang="ru-RU" sz="2900" b="1" dirty="0">
              <a:solidFill>
                <a:srgbClr val="0F2566"/>
              </a:solidFill>
              <a:latin typeface="Georgia" pitchFamily="18" charset="0"/>
              <a:cs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2391" y="1114963"/>
            <a:ext cx="11808525" cy="4843517"/>
          </a:xfrm>
          <a:prstGeom prst="rect">
            <a:avLst/>
          </a:prstGeom>
        </p:spPr>
        <p:txBody>
          <a:bodyPr wrap="square" lIns="108850" tIns="54425" rIns="108850" bIns="54425">
            <a:spAutoFit/>
          </a:bodyPr>
          <a:lstStyle/>
          <a:p>
            <a:pPr marL="90000" indent="-284400">
              <a:lnSpc>
                <a:spcPct val="90000"/>
              </a:lnSpc>
              <a:spcBef>
                <a:spcPts val="600"/>
              </a:spcBef>
            </a:pPr>
            <a:r>
              <a:rPr lang="ru-RU" sz="1600" b="1" dirty="0">
                <a:solidFill>
                  <a:srgbClr val="0C5091"/>
                </a:solidFill>
                <a:latin typeface="Georgia" pitchFamily="18" charset="0"/>
                <a:cs typeface="Tahoma" pitchFamily="34" charset="0"/>
              </a:rPr>
              <a:t>Услуги службы скорой медицинской помощи: </a:t>
            </a:r>
          </a:p>
          <a:p>
            <a:pPr marL="374400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выезд </a:t>
            </a:r>
            <a:r>
              <a:rPr lang="ru-RU" sz="1400" dirty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врачебной бригады в пределах 30 км от МКАД, включая комплекс экстренных лечебных манипуляций, необходимую экспресс-диагностику и медицинскую транспортировку в медицинское учреждение и, при отсутствии показаний для госпитализации, и  обратно.</a:t>
            </a:r>
          </a:p>
          <a:p>
            <a:pPr marL="90000" indent="-284400">
              <a:lnSpc>
                <a:spcPct val="90000"/>
              </a:lnSpc>
              <a:spcBef>
                <a:spcPts val="600"/>
              </a:spcBef>
            </a:pPr>
            <a:r>
              <a:rPr lang="ru-RU" sz="1600" b="1" dirty="0">
                <a:solidFill>
                  <a:srgbClr val="0C5091"/>
                </a:solidFill>
                <a:latin typeface="Georgia" pitchFamily="18" charset="0"/>
                <a:cs typeface="Tahoma" pitchFamily="34" charset="0"/>
              </a:rPr>
              <a:t>Услуги стационара при экстренной госпитализации:</a:t>
            </a:r>
          </a:p>
          <a:p>
            <a:pPr marL="88650">
              <a:lnSpc>
                <a:spcPct val="90000"/>
              </a:lnSpc>
              <a:spcBef>
                <a:spcPts val="600"/>
              </a:spcBef>
            </a:pPr>
            <a:r>
              <a:rPr lang="ru-RU" sz="1400" dirty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диагностические, лечебные и </a:t>
            </a:r>
            <a:r>
              <a:rPr lang="ru-RU" sz="1400" dirty="0" smtClean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протезно-ортопедические*, </a:t>
            </a:r>
            <a:r>
              <a:rPr lang="ru-RU" sz="1400" dirty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в том </a:t>
            </a:r>
            <a:r>
              <a:rPr lang="ru-RU" sz="1400" dirty="0" smtClean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числе:</a:t>
            </a:r>
          </a:p>
          <a:p>
            <a:pPr marL="374400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консультации;</a:t>
            </a:r>
          </a:p>
          <a:p>
            <a:pPr marL="374400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лабораторные </a:t>
            </a:r>
            <a:r>
              <a:rPr lang="ru-RU" sz="1400" dirty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и инструментальные </a:t>
            </a:r>
            <a:r>
              <a:rPr lang="ru-RU" sz="1400" dirty="0" smtClean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исследования;</a:t>
            </a:r>
          </a:p>
          <a:p>
            <a:pPr marL="374400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пребывание </a:t>
            </a:r>
            <a:r>
              <a:rPr lang="ru-RU" sz="1400" dirty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в отделении интенсивной терапии, реанимационные </a:t>
            </a:r>
            <a:r>
              <a:rPr lang="ru-RU" sz="1400" dirty="0" smtClean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мероприятия;</a:t>
            </a:r>
          </a:p>
          <a:p>
            <a:pPr marL="374400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хирургическое </a:t>
            </a:r>
            <a:r>
              <a:rPr lang="ru-RU" sz="1400" dirty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и консервативное лечение; </a:t>
            </a:r>
            <a:endParaRPr lang="ru-RU" sz="1400" dirty="0" smtClean="0">
              <a:latin typeface="Georgia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74400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err="1" smtClean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физиолечение</a:t>
            </a:r>
            <a:r>
              <a:rPr lang="ru-RU" sz="1400" dirty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, классический</a:t>
            </a:r>
            <a:r>
              <a:rPr lang="ru-RU" sz="1400" b="1" dirty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массаж, </a:t>
            </a:r>
            <a:r>
              <a:rPr lang="ru-RU" sz="1400" dirty="0" err="1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корпоральная</a:t>
            </a:r>
            <a:r>
              <a:rPr lang="ru-RU" sz="1400" dirty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smtClean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иглорефлексотерапия, мануальная </a:t>
            </a:r>
            <a:r>
              <a:rPr lang="ru-RU" sz="1400" dirty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терапия, </a:t>
            </a:r>
            <a:r>
              <a:rPr lang="ru-RU" sz="1400" dirty="0" smtClean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ЛФК;</a:t>
            </a:r>
          </a:p>
          <a:p>
            <a:pPr marL="374400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лекарственные </a:t>
            </a:r>
            <a:r>
              <a:rPr lang="ru-RU" sz="1400" dirty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препараты и другие необходимые для лечения средства, имеющиеся в наличии </a:t>
            </a:r>
            <a:r>
              <a:rPr lang="ru-RU" sz="1400" dirty="0" smtClean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стационара;</a:t>
            </a:r>
          </a:p>
          <a:p>
            <a:pPr marL="374400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использование </a:t>
            </a:r>
            <a:r>
              <a:rPr lang="ru-RU" sz="1400" dirty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полимерных бинтов для иммобилизации при травмах (при наличии в стационаре), произошедших в течение срока действия договора </a:t>
            </a:r>
            <a:r>
              <a:rPr lang="ru-RU" sz="1400" dirty="0" smtClean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страхования;</a:t>
            </a:r>
          </a:p>
          <a:p>
            <a:pPr marL="374400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прерывание </a:t>
            </a:r>
            <a:r>
              <a:rPr lang="ru-RU" sz="1400" dirty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беременности по медицинским </a:t>
            </a:r>
            <a:r>
              <a:rPr lang="ru-RU" sz="1400" dirty="0" smtClean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показаниям;</a:t>
            </a:r>
          </a:p>
          <a:p>
            <a:pPr marL="374400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пребывание </a:t>
            </a:r>
            <a:r>
              <a:rPr lang="ru-RU" sz="1400" dirty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в стационаре в палате категории не выше двухместной, питание и уход медицинского </a:t>
            </a:r>
            <a:r>
              <a:rPr lang="ru-RU" sz="1400" dirty="0" smtClean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персонала;</a:t>
            </a:r>
          </a:p>
          <a:p>
            <a:pPr marL="374400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пребывание </a:t>
            </a:r>
            <a:r>
              <a:rPr lang="ru-RU" sz="1400" dirty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в стационаре одного из родителей вместе с госпитализированным ребенком в возрасте до трех полных </a:t>
            </a:r>
            <a:r>
              <a:rPr lang="ru-RU" sz="1400" dirty="0" smtClean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лет**;</a:t>
            </a:r>
            <a:endParaRPr lang="en-US" sz="1400" dirty="0" smtClean="0">
              <a:latin typeface="Georgia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8650">
              <a:lnSpc>
                <a:spcPct val="90000"/>
              </a:lnSpc>
              <a:spcBef>
                <a:spcPts val="600"/>
              </a:spcBef>
            </a:pPr>
            <a:r>
              <a:rPr lang="ru-RU" sz="1400" dirty="0" smtClean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экспертиза </a:t>
            </a:r>
            <a:r>
              <a:rPr lang="ru-RU" sz="1400" dirty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временной нетрудоспособности.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652000" y="5822700"/>
            <a:ext cx="540000" cy="540000"/>
          </a:xfrm>
          <a:solidFill>
            <a:srgbClr val="1F5FAD"/>
          </a:solidFill>
        </p:spPr>
        <p:txBody>
          <a:bodyPr/>
          <a:lstStyle/>
          <a:p>
            <a:pPr algn="ctr"/>
            <a:fld id="{912ABB06-A14E-4DA1-B387-E8530477D1A5}" type="slidenum">
              <a:rPr lang="ru-RU" sz="1200" smtClean="0">
                <a:solidFill>
                  <a:schemeClr val="bg1"/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pPr algn="ctr"/>
              <a:t>2</a:t>
            </a:fld>
            <a:endParaRPr lang="ru-RU" sz="1200" dirty="0">
              <a:solidFill>
                <a:schemeClr val="bg1"/>
              </a:solidFill>
              <a:latin typeface="Georgia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Номер слайда 3"/>
          <p:cNvSpPr txBox="1">
            <a:spLocks/>
          </p:cNvSpPr>
          <p:nvPr/>
        </p:nvSpPr>
        <p:spPr>
          <a:xfrm>
            <a:off x="11112000" y="5822700"/>
            <a:ext cx="540000" cy="540000"/>
          </a:xfrm>
          <a:prstGeom prst="rect">
            <a:avLst/>
          </a:prstGeom>
          <a:solidFill>
            <a:srgbClr val="00A7E2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43278" y="2205658"/>
            <a:ext cx="5069870" cy="11695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Медицинские услуги организуются </a:t>
            </a:r>
            <a:endParaRPr lang="ru-RU" sz="1400" b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Медицинским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Контакт Центром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СПАО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Ингосстрах» </a:t>
            </a:r>
          </a:p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Обращение по телефону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8 (800)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2003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911 </a:t>
            </a:r>
          </a:p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или 8 (495) 729 41 29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Georgia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342" y="5947201"/>
            <a:ext cx="107893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r>
              <a:rPr lang="ru-RU" sz="1200" dirty="0" smtClean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Протезно-ортопедические </a:t>
            </a:r>
            <a:r>
              <a:rPr lang="ru-RU" sz="1200" dirty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услуги оплачиваются, когда необходимость в них возникла в результате травмы, произошедшей в течение срока действия договора страхования, а также в течение срока действия предыдущих договоров страхования  при условии непрерывного страхования в СПАО «Ингосстрах» по программам ДМС, предусматривающим оказание стационарной помощи.</a:t>
            </a:r>
          </a:p>
          <a:p>
            <a:r>
              <a:rPr lang="ru-RU" sz="1200" dirty="0" smtClean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**Пребывание </a:t>
            </a:r>
            <a:r>
              <a:rPr lang="ru-RU" sz="1200" dirty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родителя (без оказания ему медицинских услуг) только при возможности стационара и преимущественно в двухместной палате.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31342" y="5822700"/>
            <a:ext cx="28555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79409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56944" y="386245"/>
            <a:ext cx="11195056" cy="468935"/>
          </a:xfrm>
          <a:prstGeom prst="roundRect">
            <a:avLst/>
          </a:prstGeom>
        </p:spPr>
        <p:txBody>
          <a:bodyPr wrap="square" lIns="108850" tIns="54425" rIns="108850" bIns="54425">
            <a:spAutoFit/>
          </a:bodyPr>
          <a:lstStyle/>
          <a:p>
            <a:pPr algn="r">
              <a:lnSpc>
                <a:spcPct val="85000"/>
              </a:lnSpc>
            </a:pPr>
            <a:r>
              <a:rPr lang="ru-RU" sz="2400" b="1" dirty="0">
                <a:solidFill>
                  <a:srgbClr val="1F5FAD"/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Экстренная стационарная помощь – тарифы</a:t>
            </a:r>
            <a:endParaRPr lang="en-US" sz="2400" b="1" dirty="0">
              <a:solidFill>
                <a:srgbClr val="1F5FAD"/>
              </a:solidFill>
              <a:latin typeface="Georgia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463238" y="155588"/>
            <a:ext cx="7579623" cy="556189"/>
          </a:xfrm>
          <a:prstGeom prst="rect">
            <a:avLst/>
          </a:prstGeom>
          <a:noFill/>
        </p:spPr>
        <p:txBody>
          <a:bodyPr wrap="square" lIns="108850" tIns="54425" rIns="108850" bIns="54425" rtlCol="0">
            <a:spAutoFit/>
          </a:bodyPr>
          <a:lstStyle/>
          <a:p>
            <a:pPr algn="r"/>
            <a:endParaRPr lang="ru-RU" altLang="ru-RU" sz="2900" b="1" dirty="0">
              <a:solidFill>
                <a:srgbClr val="0F2566"/>
              </a:solidFill>
              <a:latin typeface="Georgia" pitchFamily="18" charset="0"/>
              <a:cs typeface="Calibri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491130" y="3407625"/>
            <a:ext cx="3340892" cy="61649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50" tIns="54425" rIns="108850" bIns="54425" rtlCol="0" anchor="ctr"/>
          <a:lstStyle/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Страховая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сумма  </a:t>
            </a:r>
          </a:p>
          <a:p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3 000 000 руб.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414686" y="3412663"/>
            <a:ext cx="3528392" cy="648991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50" tIns="54425" rIns="108850" bIns="54425" rtlCol="0" anchor="ctr"/>
          <a:lstStyle/>
          <a:p>
            <a:endParaRPr lang="ru-RU" sz="1400" b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Неограниченное количество госпитализаций в год</a:t>
            </a:r>
          </a:p>
          <a:p>
            <a:endParaRPr lang="ru-RU" b="1" dirty="0">
              <a:solidFill>
                <a:srgbClr val="0C5091"/>
              </a:solidFill>
              <a:latin typeface="Georgia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0" y="4495350"/>
            <a:ext cx="12190413" cy="429747"/>
          </a:xfrm>
          <a:prstGeom prst="rect">
            <a:avLst/>
          </a:prstGeom>
          <a:solidFill>
            <a:srgbClr val="0C509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50" tIns="54425" rIns="108850" bIns="54425"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Программа – «Экстренная стационарная помощь на территории России (расширение)</a:t>
            </a:r>
            <a:endParaRPr lang="ru-RU" sz="1600" b="1" dirty="0">
              <a:solidFill>
                <a:schemeClr val="bg1"/>
              </a:solidFill>
              <a:latin typeface="Georgia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175389"/>
              </p:ext>
            </p:extLst>
          </p:nvPr>
        </p:nvGraphicFramePr>
        <p:xfrm>
          <a:off x="4079170" y="5587038"/>
          <a:ext cx="4032072" cy="742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87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732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1409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Georgia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Возраст 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Georgia" pitchFamily="18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04" marR="121904" marT="45731" marB="45731">
                    <a:solidFill>
                      <a:srgbClr val="0C50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Georgia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Тариф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Georgia" pitchFamily="18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04" marR="121904" marT="45731" marB="45731">
                    <a:solidFill>
                      <a:srgbClr val="0C50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1409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-59 лет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Georgia" pitchFamily="18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04" marR="121904" marT="45731" marB="4573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300 руб.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Georgia" pitchFamily="18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04" marR="121904" marT="45731" marB="45731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04075"/>
              </p:ext>
            </p:extLst>
          </p:nvPr>
        </p:nvGraphicFramePr>
        <p:xfrm>
          <a:off x="797356" y="1845618"/>
          <a:ext cx="10514232" cy="10746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8154">
                  <a:extLst>
                    <a:ext uri="{9D8B030D-6E8A-4147-A177-3AD203B41FA5}">
                      <a16:colId xmlns:a16="http://schemas.microsoft.com/office/drawing/2014/main" xmlns="" val="545872141"/>
                    </a:ext>
                  </a:extLst>
                </a:gridCol>
                <a:gridCol w="2234445">
                  <a:extLst>
                    <a:ext uri="{9D8B030D-6E8A-4147-A177-3AD203B41FA5}">
                      <a16:colId xmlns:a16="http://schemas.microsoft.com/office/drawing/2014/main" xmlns="" val="4100027328"/>
                    </a:ext>
                  </a:extLst>
                </a:gridCol>
                <a:gridCol w="2138488">
                  <a:extLst>
                    <a:ext uri="{9D8B030D-6E8A-4147-A177-3AD203B41FA5}">
                      <a16:colId xmlns:a16="http://schemas.microsoft.com/office/drawing/2014/main" xmlns="" val="625848309"/>
                    </a:ext>
                  </a:extLst>
                </a:gridCol>
                <a:gridCol w="2165905">
                  <a:extLst>
                    <a:ext uri="{9D8B030D-6E8A-4147-A177-3AD203B41FA5}">
                      <a16:colId xmlns:a16="http://schemas.microsoft.com/office/drawing/2014/main" xmlns="" val="3396946907"/>
                    </a:ext>
                  </a:extLst>
                </a:gridCol>
                <a:gridCol w="1727240">
                  <a:extLst>
                    <a:ext uri="{9D8B030D-6E8A-4147-A177-3AD203B41FA5}">
                      <a16:colId xmlns:a16="http://schemas.microsoft.com/office/drawing/2014/main" xmlns="" val="2927646194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Категория стационаров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Georgia" pitchFamily="18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C50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0-1 год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Georgia" pitchFamily="18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C50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1-6 лет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Georgia" pitchFamily="18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C50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7-17 лет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Georgia" pitchFamily="18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C50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18-59 лет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Georgia" pitchFamily="18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C50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0719348"/>
                  </a:ext>
                </a:extLst>
              </a:tr>
              <a:tr h="2159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smtClean="0">
                          <a:effectLst/>
                          <a:latin typeface="Georgia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VIP </a:t>
                      </a:r>
                      <a:r>
                        <a:rPr lang="ru-RU" sz="1400" b="1" u="none" strike="noStrike" dirty="0" smtClean="0">
                          <a:effectLst/>
                          <a:latin typeface="Georgia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группа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84 900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56 600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46 700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49 900 ₽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36983109"/>
                  </a:ext>
                </a:extLst>
              </a:tr>
              <a:tr h="2159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 smtClean="0">
                          <a:effectLst/>
                          <a:latin typeface="Georgia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группа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33 900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22 700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18 700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20 000 ₽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22548809"/>
                  </a:ext>
                </a:extLst>
              </a:tr>
              <a:tr h="2159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 smtClean="0">
                          <a:effectLst/>
                          <a:latin typeface="Georgia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группа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26 280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17 880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16 440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15 600 ₽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6761697"/>
                  </a:ext>
                </a:extLst>
              </a:tr>
            </a:tbl>
          </a:graphicData>
        </a:graphic>
      </p:graphicFrame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652000" y="5822700"/>
            <a:ext cx="540000" cy="540000"/>
          </a:xfrm>
          <a:solidFill>
            <a:srgbClr val="1F5FAD"/>
          </a:solidFill>
        </p:spPr>
        <p:txBody>
          <a:bodyPr/>
          <a:lstStyle/>
          <a:p>
            <a:pPr algn="ctr"/>
            <a:fld id="{912ABB06-A14E-4DA1-B387-E8530477D1A5}" type="slidenum">
              <a:rPr lang="ru-RU" sz="1200" smtClean="0">
                <a:solidFill>
                  <a:schemeClr val="bg1"/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pPr algn="ctr"/>
              <a:t>3</a:t>
            </a:fld>
            <a:endParaRPr lang="ru-RU" sz="1200" dirty="0">
              <a:solidFill>
                <a:schemeClr val="bg1"/>
              </a:solidFill>
              <a:latin typeface="Georgia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Номер слайда 3"/>
          <p:cNvSpPr txBox="1">
            <a:spLocks/>
          </p:cNvSpPr>
          <p:nvPr/>
        </p:nvSpPr>
        <p:spPr>
          <a:xfrm>
            <a:off x="11112000" y="5822700"/>
            <a:ext cx="540000" cy="540000"/>
          </a:xfrm>
          <a:prstGeom prst="rect">
            <a:avLst/>
          </a:prstGeom>
          <a:solidFill>
            <a:srgbClr val="00A7E2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794" y="1227307"/>
            <a:ext cx="12190413" cy="338554"/>
          </a:xfrm>
          <a:prstGeom prst="rect">
            <a:avLst/>
          </a:prstGeom>
          <a:solidFill>
            <a:srgbClr val="0C509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Программа – «Экстренная стационарная помощь»</a:t>
            </a:r>
          </a:p>
        </p:txBody>
      </p:sp>
    </p:spTree>
    <p:extLst>
      <p:ext uri="{BB962C8B-B14F-4D97-AF65-F5344CB8AC3E}">
        <p14:creationId xmlns:p14="http://schemas.microsoft.com/office/powerpoint/2010/main" val="8997251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78" r="23622"/>
          <a:stretch/>
        </p:blipFill>
        <p:spPr>
          <a:xfrm>
            <a:off x="8057055" y="-31576"/>
            <a:ext cx="4129050" cy="6881750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424606" y="433682"/>
            <a:ext cx="10957394" cy="468935"/>
          </a:xfrm>
          <a:prstGeom prst="roundRect">
            <a:avLst/>
          </a:prstGeom>
        </p:spPr>
        <p:txBody>
          <a:bodyPr wrap="square" lIns="108850" tIns="54425" rIns="108850" bIns="54425">
            <a:spAutoFit/>
          </a:bodyPr>
          <a:lstStyle/>
          <a:p>
            <a:pPr>
              <a:lnSpc>
                <a:spcPct val="85000"/>
              </a:lnSpc>
            </a:pPr>
            <a:r>
              <a:rPr lang="ru-RU" sz="2400" b="1" dirty="0" smtClean="0">
                <a:solidFill>
                  <a:srgbClr val="1F5FAD"/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Перечень лечебных учреждений</a:t>
            </a:r>
            <a:endParaRPr lang="en-US" sz="2400" b="1" dirty="0">
              <a:solidFill>
                <a:srgbClr val="1F5FAD"/>
              </a:solidFill>
              <a:latin typeface="Georgia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Номер слайда 3"/>
          <p:cNvSpPr txBox="1">
            <a:spLocks/>
          </p:cNvSpPr>
          <p:nvPr/>
        </p:nvSpPr>
        <p:spPr>
          <a:xfrm>
            <a:off x="11112000" y="5822700"/>
            <a:ext cx="540000" cy="540000"/>
          </a:xfrm>
          <a:prstGeom prst="rect">
            <a:avLst/>
          </a:prstGeom>
          <a:solidFill>
            <a:srgbClr val="00A7E2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652000" y="5822700"/>
            <a:ext cx="540000" cy="540000"/>
          </a:xfrm>
          <a:solidFill>
            <a:srgbClr val="1F5FAD"/>
          </a:solidFill>
        </p:spPr>
        <p:txBody>
          <a:bodyPr/>
          <a:lstStyle/>
          <a:p>
            <a:pPr algn="ctr"/>
            <a:fld id="{912ABB06-A14E-4DA1-B387-E8530477D1A5}" type="slidenum">
              <a:rPr lang="ru-RU" sz="1200" smtClean="0">
                <a:solidFill>
                  <a:schemeClr val="bg1"/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pPr algn="ctr"/>
              <a:t>4</a:t>
            </a:fld>
            <a:endParaRPr lang="ru-RU" sz="1200" dirty="0">
              <a:solidFill>
                <a:schemeClr val="bg1"/>
              </a:solidFill>
              <a:latin typeface="Georgia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3793" y="1269554"/>
            <a:ext cx="680554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4400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По программе «Экстренная </a:t>
            </a:r>
            <a:r>
              <a:rPr lang="ru-RU" sz="1600" dirty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стационарная </a:t>
            </a:r>
            <a:r>
              <a:rPr lang="ru-RU" sz="1600" dirty="0" smtClean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помощь» предусмотрены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двухместные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палаты в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стационарах</a:t>
            </a:r>
            <a:r>
              <a:rPr lang="en-US" sz="1600" dirty="0" smtClean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ru-RU" sz="1600" dirty="0" smtClean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4988570"/>
              </p:ext>
            </p:extLst>
          </p:nvPr>
        </p:nvGraphicFramePr>
        <p:xfrm>
          <a:off x="1126654" y="2493690"/>
          <a:ext cx="1493334" cy="126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Лист" showAsIcon="1" r:id="rId5" imgW="914400" imgH="771480" progId="Excel.Sheet.12">
                  <p:embed/>
                </p:oleObj>
              </mc:Choice>
              <mc:Fallback>
                <p:oleObj name="Лист" showAsIcon="1" r:id="rId5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26654" y="2493690"/>
                        <a:ext cx="1493334" cy="126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4756731"/>
              </p:ext>
            </p:extLst>
          </p:nvPr>
        </p:nvGraphicFramePr>
        <p:xfrm>
          <a:off x="3916567" y="2493690"/>
          <a:ext cx="1493333" cy="126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Лист" showAsIcon="1" r:id="rId7" imgW="914400" imgH="771480" progId="Excel.Sheet.12">
                  <p:embed/>
                </p:oleObj>
              </mc:Choice>
              <mc:Fallback>
                <p:oleObj name="Лист" showAsIcon="1" r:id="rId7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16567" y="2493690"/>
                        <a:ext cx="1493333" cy="126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24606" y="4149874"/>
            <a:ext cx="656781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4400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Услуги скорой медицинской помощи </a:t>
            </a:r>
            <a:r>
              <a:rPr lang="ru-RU" sz="1600" dirty="0" smtClean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ООО «Клиники ЛМС» оказываются </a:t>
            </a:r>
            <a:r>
              <a:rPr lang="ru-RU" sz="1600" dirty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в пределах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30 км от МКАД</a:t>
            </a:r>
            <a:r>
              <a:rPr lang="ru-RU" sz="1600" dirty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707361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646" b="3921"/>
          <a:stretch/>
        </p:blipFill>
        <p:spPr>
          <a:xfrm>
            <a:off x="2728863" y="801844"/>
            <a:ext cx="6551965" cy="3786715"/>
          </a:xfrm>
          <a:prstGeom prst="rect">
            <a:avLst/>
          </a:prstGeom>
        </p:spPr>
      </p:pic>
      <p:sp>
        <p:nvSpPr>
          <p:cNvPr id="48" name="Rounded Rectangle 12"/>
          <p:cNvSpPr/>
          <p:nvPr/>
        </p:nvSpPr>
        <p:spPr>
          <a:xfrm>
            <a:off x="1967287" y="775912"/>
            <a:ext cx="7744314" cy="1302849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hangingPunct="1">
              <a:defRPr/>
            </a:pPr>
            <a:endParaRPr lang="en-US" sz="2900" dirty="0">
              <a:latin typeface="Georgia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Объект 2"/>
          <p:cNvSpPr txBox="1">
            <a:spLocks/>
          </p:cNvSpPr>
          <p:nvPr/>
        </p:nvSpPr>
        <p:spPr>
          <a:xfrm>
            <a:off x="610368" y="2143309"/>
            <a:ext cx="11401873" cy="638265"/>
          </a:xfrm>
          <a:prstGeom prst="rect">
            <a:avLst/>
          </a:prstGeom>
        </p:spPr>
        <p:txBody>
          <a:bodyPr vert="horz" lIns="108850" tIns="54425" rIns="108850" bIns="54425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088502">
              <a:lnSpc>
                <a:spcPct val="130000"/>
              </a:lnSpc>
              <a:buNone/>
              <a:defRPr/>
            </a:pPr>
            <a:endParaRPr lang="ru-RU" altLang="ru-RU" sz="1700" dirty="0">
              <a:solidFill>
                <a:srgbClr val="4F4F4F"/>
              </a:solidFill>
              <a:latin typeface="Georgia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302231" y="2462441"/>
            <a:ext cx="7584363" cy="91732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08850" tIns="54425" rIns="108850" bIns="54425" anchor="ctr"/>
          <a:lstStyle/>
          <a:p>
            <a:pPr marL="408188" indent="-408188" algn="ctr">
              <a:buClr>
                <a:srgbClr val="0A50A0"/>
              </a:buClr>
            </a:pPr>
            <a:r>
              <a:rPr lang="ru-RU" altLang="ru-RU" sz="1600" b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круглосуточно 365 дней в году</a:t>
            </a:r>
          </a:p>
          <a:p>
            <a:pPr marL="408188" indent="-408188" algn="ctr">
              <a:buClr>
                <a:srgbClr val="0A50A0"/>
              </a:buClr>
            </a:pPr>
            <a:r>
              <a:rPr lang="ru-RU" altLang="ru-RU" sz="1600" dirty="0" smtClean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с </a:t>
            </a:r>
            <a:r>
              <a:rPr lang="ru-RU" altLang="ru-RU" sz="1600" dirty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любого аппарата из любой точки России </a:t>
            </a:r>
          </a:p>
          <a:p>
            <a:pPr marL="408188" indent="-408188" algn="ctr">
              <a:buClr>
                <a:srgbClr val="0A50A0"/>
              </a:buClr>
            </a:pPr>
            <a:r>
              <a:rPr lang="ru-RU" altLang="ru-RU" sz="1600" b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бесплатный звонок 8 (800) </a:t>
            </a:r>
            <a:r>
              <a:rPr lang="ru-RU" altLang="ru-RU" sz="16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2003-911 </a:t>
            </a:r>
            <a:endParaRPr lang="ru-RU" altLang="ru-RU" sz="1600" b="1" dirty="0">
              <a:solidFill>
                <a:schemeClr val="accent2">
                  <a:lumMod val="75000"/>
                </a:schemeClr>
              </a:solidFill>
              <a:latin typeface="Georgia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98273" y="4588559"/>
            <a:ext cx="5352917" cy="1516452"/>
          </a:xfrm>
          <a:prstGeom prst="rect">
            <a:avLst/>
          </a:prstGeom>
        </p:spPr>
        <p:txBody>
          <a:bodyPr wrap="square" lIns="108850" tIns="54425" rIns="108850" bIns="54425">
            <a:spAutoFit/>
          </a:bodyPr>
          <a:lstStyle/>
          <a:p>
            <a:pPr marL="374400" indent="-284400">
              <a:lnSpc>
                <a:spcPct val="90000"/>
              </a:lnSpc>
              <a:spcBef>
                <a:spcPts val="600"/>
              </a:spcBef>
              <a:buClr>
                <a:srgbClr val="0C509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ru-RU" sz="1600" b="1" dirty="0">
                <a:solidFill>
                  <a:srgbClr val="0C5091"/>
                </a:solidFill>
                <a:latin typeface="Georgia" pitchFamily="18" charset="0"/>
                <a:cs typeface="Tahoma" pitchFamily="34" charset="0"/>
              </a:rPr>
              <a:t>Профессиональные консультации </a:t>
            </a:r>
            <a:r>
              <a:rPr lang="ru-RU" sz="1600" dirty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по медицинским вопросам – </a:t>
            </a:r>
            <a:r>
              <a:rPr lang="ru-RU" sz="1600" dirty="0" smtClean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по </a:t>
            </a:r>
            <a:r>
              <a:rPr lang="ru-RU" sz="1600" dirty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объему услуг, выбору медицинского учреждения, предусмотренного договором и т.д.</a:t>
            </a:r>
          </a:p>
          <a:p>
            <a:pPr marL="374400" indent="-284400">
              <a:lnSpc>
                <a:spcPct val="90000"/>
              </a:lnSpc>
              <a:spcBef>
                <a:spcPts val="600"/>
              </a:spcBef>
              <a:buClr>
                <a:srgbClr val="0C509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ru-RU" altLang="ru-RU" sz="1600" b="1" dirty="0">
                <a:solidFill>
                  <a:srgbClr val="0C5091"/>
                </a:solidFill>
                <a:latin typeface="Georgia" pitchFamily="18" charset="0"/>
                <a:cs typeface="Tahoma" pitchFamily="34" charset="0"/>
              </a:rPr>
              <a:t>Решение спорных вопросов</a:t>
            </a:r>
            <a:r>
              <a:rPr lang="ru-RU" altLang="ru-RU" sz="1600" dirty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, касающихся оказания медицинской помощи</a:t>
            </a:r>
            <a:r>
              <a:rPr lang="ru-RU" altLang="ru-RU" sz="1600" dirty="0" smtClean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altLang="ru-RU" sz="1600" dirty="0">
              <a:latin typeface="Georgia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838700" y="405458"/>
            <a:ext cx="7813297" cy="479245"/>
          </a:xfrm>
          <a:prstGeom prst="rect">
            <a:avLst/>
          </a:prstGeom>
        </p:spPr>
        <p:txBody>
          <a:bodyPr wrap="square" lIns="108850" tIns="54425" rIns="108850" bIns="54425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400" b="1" dirty="0">
                <a:solidFill>
                  <a:srgbClr val="1F5FAD"/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Поддержка Застрахованных по ДМС</a:t>
            </a:r>
          </a:p>
        </p:txBody>
      </p:sp>
      <p:sp>
        <p:nvSpPr>
          <p:cNvPr id="4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652000" y="5822700"/>
            <a:ext cx="540000" cy="540000"/>
          </a:xfrm>
          <a:solidFill>
            <a:srgbClr val="1F5FAD"/>
          </a:solidFill>
        </p:spPr>
        <p:txBody>
          <a:bodyPr/>
          <a:lstStyle/>
          <a:p>
            <a:pPr algn="ctr"/>
            <a:fld id="{912ABB06-A14E-4DA1-B387-E8530477D1A5}" type="slidenum">
              <a:rPr lang="ru-RU" sz="1200" smtClean="0">
                <a:solidFill>
                  <a:schemeClr val="bg1"/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pPr algn="ctr"/>
              <a:t>5</a:t>
            </a:fld>
            <a:endParaRPr lang="ru-RU" sz="1200" dirty="0">
              <a:solidFill>
                <a:schemeClr val="bg1"/>
              </a:solidFill>
              <a:latin typeface="Georgia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Номер слайда 3"/>
          <p:cNvSpPr txBox="1">
            <a:spLocks/>
          </p:cNvSpPr>
          <p:nvPr/>
        </p:nvSpPr>
        <p:spPr>
          <a:xfrm>
            <a:off x="11112000" y="5822700"/>
            <a:ext cx="540000" cy="540000"/>
          </a:xfrm>
          <a:prstGeom prst="rect">
            <a:avLst/>
          </a:prstGeom>
          <a:solidFill>
            <a:srgbClr val="00A7E2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4413" y="4588559"/>
            <a:ext cx="496855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4400" lvl="0" indent="-284400">
              <a:lnSpc>
                <a:spcPct val="90000"/>
              </a:lnSpc>
              <a:spcBef>
                <a:spcPts val="600"/>
              </a:spcBef>
              <a:buClr>
                <a:srgbClr val="0C509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ru-RU" sz="1600" b="1" dirty="0">
                <a:solidFill>
                  <a:srgbClr val="0C5091"/>
                </a:solidFill>
                <a:latin typeface="Georgia" pitchFamily="18" charset="0"/>
                <a:cs typeface="Tahoma" pitchFamily="34" charset="0"/>
              </a:rPr>
              <a:t>Оперативная организация </a:t>
            </a:r>
            <a:r>
              <a:rPr lang="ru-RU" sz="1600" dirty="0">
                <a:solidFill>
                  <a:prstClr val="black"/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медицинской помощи.</a:t>
            </a:r>
          </a:p>
          <a:p>
            <a:pPr marL="374400" lvl="0" indent="-284400">
              <a:lnSpc>
                <a:spcPct val="90000"/>
              </a:lnSpc>
              <a:spcBef>
                <a:spcPts val="600"/>
              </a:spcBef>
              <a:buClr>
                <a:srgbClr val="0C509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ru-RU" altLang="ru-RU" sz="1600" dirty="0">
                <a:solidFill>
                  <a:prstClr val="black"/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Более </a:t>
            </a:r>
            <a:r>
              <a:rPr lang="ru-RU" altLang="ru-RU" sz="1600" b="1" dirty="0">
                <a:solidFill>
                  <a:srgbClr val="0C5091"/>
                </a:solidFill>
                <a:latin typeface="Georgia" pitchFamily="18" charset="0"/>
                <a:cs typeface="Tahoma" pitchFamily="34" charset="0"/>
              </a:rPr>
              <a:t>97% принятых звонков</a:t>
            </a:r>
            <a:r>
              <a:rPr lang="ru-RU" altLang="ru-RU" sz="1600" dirty="0">
                <a:solidFill>
                  <a:prstClr val="black"/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374400" lvl="0" indent="-284400">
              <a:lnSpc>
                <a:spcPct val="90000"/>
              </a:lnSpc>
              <a:spcBef>
                <a:spcPts val="600"/>
              </a:spcBef>
              <a:buClr>
                <a:srgbClr val="0C509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ru-RU" altLang="ru-RU" sz="1600" b="1" dirty="0">
                <a:solidFill>
                  <a:srgbClr val="0C5091"/>
                </a:solidFill>
                <a:latin typeface="Georgia" pitchFamily="18" charset="0"/>
                <a:cs typeface="Tahoma" pitchFamily="34" charset="0"/>
              </a:rPr>
              <a:t>Контроль прибытия </a:t>
            </a:r>
            <a:r>
              <a:rPr lang="ru-RU" altLang="ru-RU" sz="1600" dirty="0">
                <a:solidFill>
                  <a:prstClr val="black"/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врачей и бригад скорой помощи.</a:t>
            </a:r>
          </a:p>
        </p:txBody>
      </p:sp>
    </p:spTree>
    <p:extLst>
      <p:ext uri="{BB962C8B-B14F-4D97-AF65-F5344CB8AC3E}">
        <p14:creationId xmlns:p14="http://schemas.microsoft.com/office/powerpoint/2010/main" val="4285556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678658" y="467853"/>
            <a:ext cx="5973342" cy="479245"/>
          </a:xfrm>
          <a:prstGeom prst="rect">
            <a:avLst/>
          </a:prstGeom>
          <a:noFill/>
        </p:spPr>
        <p:txBody>
          <a:bodyPr wrap="square" lIns="108850" tIns="54425" rIns="108850" bIns="54425" rtlCol="0">
            <a:spAutoFit/>
          </a:bodyPr>
          <a:lstStyle/>
          <a:p>
            <a:pPr algn="r"/>
            <a:r>
              <a:rPr lang="ru-RU" altLang="ru-RU" sz="2400" b="1" dirty="0">
                <a:solidFill>
                  <a:srgbClr val="1F5FAD"/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Как заказать договор</a:t>
            </a:r>
            <a:endParaRPr lang="ru-RU" sz="2400" b="1" dirty="0">
              <a:solidFill>
                <a:srgbClr val="1F5FAD"/>
              </a:solidFill>
              <a:latin typeface="Georgia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652000" y="5822700"/>
            <a:ext cx="540000" cy="540000"/>
          </a:xfrm>
          <a:solidFill>
            <a:srgbClr val="1F5FAD"/>
          </a:solidFill>
        </p:spPr>
        <p:txBody>
          <a:bodyPr/>
          <a:lstStyle/>
          <a:p>
            <a:pPr algn="ctr"/>
            <a:fld id="{912ABB06-A14E-4DA1-B387-E8530477D1A5}" type="slidenum">
              <a:rPr lang="ru-RU" sz="1200" smtClean="0">
                <a:solidFill>
                  <a:schemeClr val="bg1"/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pPr algn="ctr"/>
              <a:t>6</a:t>
            </a:fld>
            <a:endParaRPr lang="ru-RU" sz="1200" dirty="0">
              <a:solidFill>
                <a:schemeClr val="bg1"/>
              </a:solidFill>
              <a:latin typeface="Georgia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Номер слайда 3"/>
          <p:cNvSpPr txBox="1">
            <a:spLocks/>
          </p:cNvSpPr>
          <p:nvPr/>
        </p:nvSpPr>
        <p:spPr>
          <a:xfrm>
            <a:off x="11112000" y="5822700"/>
            <a:ext cx="540000" cy="540000"/>
          </a:xfrm>
          <a:prstGeom prst="rect">
            <a:avLst/>
          </a:prstGeom>
          <a:solidFill>
            <a:srgbClr val="00A7E2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48137" y="3644800"/>
            <a:ext cx="3133863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650" fontAlgn="t">
              <a:lnSpc>
                <a:spcPct val="90000"/>
              </a:lnSpc>
              <a:spcBef>
                <a:spcPts val="600"/>
              </a:spcBef>
              <a:tabLst>
                <a:tab pos="107950" algn="r"/>
              </a:tabLst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Адрес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 marL="88650" fontAlgn="t">
              <a:lnSpc>
                <a:spcPct val="90000"/>
              </a:lnSpc>
              <a:spcBef>
                <a:spcPts val="600"/>
              </a:spcBef>
              <a:tabLst>
                <a:tab pos="107950" algn="r"/>
              </a:tabLst>
            </a:pPr>
            <a:r>
              <a:rPr lang="ru-RU" sz="1600" dirty="0" smtClean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г</a:t>
            </a:r>
            <a:r>
              <a:rPr lang="ru-RU" sz="1600" dirty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. Москва, </a:t>
            </a:r>
            <a:r>
              <a:rPr lang="ru-RU" sz="1600" dirty="0" smtClean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Ленинградское </a:t>
            </a:r>
            <a:r>
              <a:rPr lang="ru-RU" sz="1600" dirty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ш</a:t>
            </a:r>
            <a:r>
              <a:rPr lang="en-US" sz="1600" dirty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ru-RU" sz="1600" dirty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, д</a:t>
            </a:r>
            <a:r>
              <a:rPr lang="ru-RU" sz="1600" dirty="0" smtClean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1600" dirty="0" smtClean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smtClean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16</a:t>
            </a:r>
            <a:r>
              <a:rPr lang="ru-RU" sz="1600" dirty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, с</a:t>
            </a:r>
            <a:r>
              <a:rPr lang="ru-RU" sz="1600" dirty="0" smtClean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1600" dirty="0" smtClean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smtClean="0"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endParaRPr lang="ru-RU" sz="1600" i="0" strike="noStrike" dirty="0">
              <a:effectLst/>
              <a:latin typeface="Georgia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Shape 2467"/>
          <p:cNvSpPr/>
          <p:nvPr/>
        </p:nvSpPr>
        <p:spPr>
          <a:xfrm>
            <a:off x="9187859" y="2497714"/>
            <a:ext cx="1002446" cy="7408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82" y="452"/>
                </a:moveTo>
                <a:cubicBezTo>
                  <a:pt x="9582" y="21058"/>
                  <a:pt x="9582" y="21058"/>
                  <a:pt x="9582" y="21058"/>
                </a:cubicBezTo>
                <a:cubicBezTo>
                  <a:pt x="9582" y="21419"/>
                  <a:pt x="9420" y="21600"/>
                  <a:pt x="9176" y="21600"/>
                </a:cubicBezTo>
                <a:cubicBezTo>
                  <a:pt x="8202" y="21600"/>
                  <a:pt x="8202" y="21600"/>
                  <a:pt x="8202" y="21600"/>
                </a:cubicBezTo>
                <a:cubicBezTo>
                  <a:pt x="7958" y="21600"/>
                  <a:pt x="7795" y="21419"/>
                  <a:pt x="7795" y="21058"/>
                </a:cubicBezTo>
                <a:cubicBezTo>
                  <a:pt x="7795" y="10574"/>
                  <a:pt x="7795" y="10574"/>
                  <a:pt x="7795" y="10574"/>
                </a:cubicBezTo>
                <a:cubicBezTo>
                  <a:pt x="3898" y="10574"/>
                  <a:pt x="3898" y="10574"/>
                  <a:pt x="3898" y="10574"/>
                </a:cubicBezTo>
                <a:cubicBezTo>
                  <a:pt x="3735" y="10574"/>
                  <a:pt x="3573" y="10484"/>
                  <a:pt x="3329" y="10393"/>
                </a:cubicBezTo>
                <a:cubicBezTo>
                  <a:pt x="3086" y="10303"/>
                  <a:pt x="2923" y="10213"/>
                  <a:pt x="2761" y="10122"/>
                </a:cubicBezTo>
                <a:cubicBezTo>
                  <a:pt x="244" y="8134"/>
                  <a:pt x="244" y="8134"/>
                  <a:pt x="244" y="8134"/>
                </a:cubicBezTo>
                <a:cubicBezTo>
                  <a:pt x="81" y="8044"/>
                  <a:pt x="0" y="7953"/>
                  <a:pt x="0" y="7772"/>
                </a:cubicBezTo>
                <a:cubicBezTo>
                  <a:pt x="0" y="7682"/>
                  <a:pt x="81" y="7501"/>
                  <a:pt x="244" y="7321"/>
                </a:cubicBezTo>
                <a:cubicBezTo>
                  <a:pt x="2761" y="5423"/>
                  <a:pt x="2761" y="5423"/>
                  <a:pt x="2761" y="5423"/>
                </a:cubicBezTo>
                <a:cubicBezTo>
                  <a:pt x="2923" y="5332"/>
                  <a:pt x="3086" y="5242"/>
                  <a:pt x="3329" y="5151"/>
                </a:cubicBezTo>
                <a:cubicBezTo>
                  <a:pt x="3573" y="5061"/>
                  <a:pt x="3735" y="4971"/>
                  <a:pt x="3898" y="4971"/>
                </a:cubicBezTo>
                <a:cubicBezTo>
                  <a:pt x="7795" y="4971"/>
                  <a:pt x="7795" y="4971"/>
                  <a:pt x="7795" y="4971"/>
                </a:cubicBezTo>
                <a:cubicBezTo>
                  <a:pt x="7795" y="452"/>
                  <a:pt x="7795" y="452"/>
                  <a:pt x="7795" y="452"/>
                </a:cubicBezTo>
                <a:cubicBezTo>
                  <a:pt x="7795" y="181"/>
                  <a:pt x="7958" y="0"/>
                  <a:pt x="8202" y="0"/>
                </a:cubicBezTo>
                <a:cubicBezTo>
                  <a:pt x="9176" y="0"/>
                  <a:pt x="9176" y="0"/>
                  <a:pt x="9176" y="0"/>
                </a:cubicBezTo>
                <a:cubicBezTo>
                  <a:pt x="9420" y="0"/>
                  <a:pt x="9582" y="181"/>
                  <a:pt x="9582" y="452"/>
                </a:cubicBezTo>
                <a:close/>
                <a:moveTo>
                  <a:pt x="21600" y="5423"/>
                </a:moveTo>
                <a:cubicBezTo>
                  <a:pt x="21600" y="5513"/>
                  <a:pt x="21519" y="5694"/>
                  <a:pt x="21275" y="5784"/>
                </a:cubicBezTo>
                <a:cubicBezTo>
                  <a:pt x="18758" y="7772"/>
                  <a:pt x="18758" y="7772"/>
                  <a:pt x="18758" y="7772"/>
                </a:cubicBezTo>
                <a:cubicBezTo>
                  <a:pt x="18595" y="7863"/>
                  <a:pt x="18433" y="7953"/>
                  <a:pt x="18189" y="8044"/>
                </a:cubicBezTo>
                <a:cubicBezTo>
                  <a:pt x="18027" y="8044"/>
                  <a:pt x="17783" y="8134"/>
                  <a:pt x="17621" y="8134"/>
                </a:cubicBezTo>
                <a:cubicBezTo>
                  <a:pt x="11125" y="8134"/>
                  <a:pt x="11125" y="8134"/>
                  <a:pt x="11125" y="8134"/>
                </a:cubicBezTo>
                <a:cubicBezTo>
                  <a:pt x="10232" y="2621"/>
                  <a:pt x="10232" y="2621"/>
                  <a:pt x="10232" y="2621"/>
                </a:cubicBezTo>
                <a:cubicBezTo>
                  <a:pt x="17621" y="2621"/>
                  <a:pt x="17621" y="2621"/>
                  <a:pt x="17621" y="2621"/>
                </a:cubicBezTo>
                <a:cubicBezTo>
                  <a:pt x="17783" y="2621"/>
                  <a:pt x="18027" y="2621"/>
                  <a:pt x="18189" y="2802"/>
                </a:cubicBezTo>
                <a:cubicBezTo>
                  <a:pt x="18433" y="2802"/>
                  <a:pt x="18595" y="2892"/>
                  <a:pt x="18758" y="3073"/>
                </a:cubicBezTo>
                <a:cubicBezTo>
                  <a:pt x="21275" y="4971"/>
                  <a:pt x="21275" y="4971"/>
                  <a:pt x="21275" y="4971"/>
                </a:cubicBezTo>
                <a:cubicBezTo>
                  <a:pt x="21519" y="5151"/>
                  <a:pt x="21600" y="5242"/>
                  <a:pt x="21600" y="5423"/>
                </a:cubicBezTo>
                <a:close/>
              </a:path>
            </a:pathLst>
          </a:custGeom>
          <a:solidFill>
            <a:srgbClr val="0C5091"/>
          </a:solidFill>
          <a:ln w="12700">
            <a:miter lim="400000"/>
          </a:ln>
        </p:spPr>
        <p:txBody>
          <a:bodyPr lIns="45719" rIns="45719"/>
          <a:lstStyle/>
          <a:p>
            <a:pPr marL="0" marR="0" lvl="0" indent="0" defTabSz="1536191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itchFamily="18" charset="0"/>
              <a:sym typeface="Calibri"/>
            </a:endParaRPr>
          </a:p>
        </p:txBody>
      </p:sp>
      <p:sp>
        <p:nvSpPr>
          <p:cNvPr id="23" name="Shape 2468"/>
          <p:cNvSpPr/>
          <p:nvPr/>
        </p:nvSpPr>
        <p:spPr>
          <a:xfrm>
            <a:off x="2181394" y="2497714"/>
            <a:ext cx="820261" cy="5291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16" h="21600" extrusionOk="0">
                <a:moveTo>
                  <a:pt x="20817" y="6171"/>
                </a:moveTo>
                <a:cubicBezTo>
                  <a:pt x="20817" y="6452"/>
                  <a:pt x="20817" y="19777"/>
                  <a:pt x="20817" y="19777"/>
                </a:cubicBezTo>
                <a:cubicBezTo>
                  <a:pt x="20817" y="20618"/>
                  <a:pt x="20207" y="21600"/>
                  <a:pt x="19684" y="21600"/>
                </a:cubicBezTo>
                <a:cubicBezTo>
                  <a:pt x="1133" y="21600"/>
                  <a:pt x="1133" y="21600"/>
                  <a:pt x="1133" y="21600"/>
                </a:cubicBezTo>
                <a:cubicBezTo>
                  <a:pt x="610" y="21600"/>
                  <a:pt x="0" y="20618"/>
                  <a:pt x="0" y="19777"/>
                </a:cubicBezTo>
                <a:cubicBezTo>
                  <a:pt x="0" y="19777"/>
                  <a:pt x="0" y="6452"/>
                  <a:pt x="0" y="6171"/>
                </a:cubicBezTo>
                <a:cubicBezTo>
                  <a:pt x="0" y="5891"/>
                  <a:pt x="0" y="5330"/>
                  <a:pt x="436" y="5751"/>
                </a:cubicBezTo>
                <a:cubicBezTo>
                  <a:pt x="1046" y="6312"/>
                  <a:pt x="8971" y="13044"/>
                  <a:pt x="9407" y="13325"/>
                </a:cubicBezTo>
                <a:cubicBezTo>
                  <a:pt x="9755" y="13605"/>
                  <a:pt x="10017" y="13605"/>
                  <a:pt x="10452" y="13605"/>
                </a:cubicBezTo>
                <a:cubicBezTo>
                  <a:pt x="10800" y="13605"/>
                  <a:pt x="11062" y="13605"/>
                  <a:pt x="11410" y="13325"/>
                </a:cubicBezTo>
                <a:cubicBezTo>
                  <a:pt x="11846" y="13044"/>
                  <a:pt x="19684" y="6312"/>
                  <a:pt x="20381" y="5751"/>
                </a:cubicBezTo>
                <a:cubicBezTo>
                  <a:pt x="20817" y="5330"/>
                  <a:pt x="20817" y="5891"/>
                  <a:pt x="20817" y="6171"/>
                </a:cubicBezTo>
                <a:close/>
                <a:moveTo>
                  <a:pt x="610" y="0"/>
                </a:moveTo>
                <a:cubicBezTo>
                  <a:pt x="20207" y="0"/>
                  <a:pt x="20207" y="0"/>
                  <a:pt x="20207" y="0"/>
                </a:cubicBezTo>
                <a:cubicBezTo>
                  <a:pt x="21165" y="0"/>
                  <a:pt x="20730" y="1543"/>
                  <a:pt x="20120" y="2104"/>
                </a:cubicBezTo>
                <a:cubicBezTo>
                  <a:pt x="19510" y="2525"/>
                  <a:pt x="11759" y="9397"/>
                  <a:pt x="11410" y="9538"/>
                </a:cubicBezTo>
                <a:cubicBezTo>
                  <a:pt x="11149" y="9818"/>
                  <a:pt x="10800" y="9958"/>
                  <a:pt x="10452" y="9958"/>
                </a:cubicBezTo>
                <a:cubicBezTo>
                  <a:pt x="10017" y="9958"/>
                  <a:pt x="9668" y="9818"/>
                  <a:pt x="9407" y="9538"/>
                </a:cubicBezTo>
                <a:cubicBezTo>
                  <a:pt x="9059" y="9397"/>
                  <a:pt x="1307" y="2525"/>
                  <a:pt x="697" y="2104"/>
                </a:cubicBezTo>
                <a:cubicBezTo>
                  <a:pt x="88" y="1543"/>
                  <a:pt x="-435" y="0"/>
                  <a:pt x="610" y="0"/>
                </a:cubicBezTo>
                <a:close/>
              </a:path>
            </a:pathLst>
          </a:custGeom>
          <a:solidFill>
            <a:srgbClr val="0C5091"/>
          </a:solidFill>
          <a:ln w="12700">
            <a:miter lim="400000"/>
          </a:ln>
        </p:spPr>
        <p:txBody>
          <a:bodyPr lIns="45719" rIns="45719"/>
          <a:lstStyle/>
          <a:p>
            <a:pPr marL="0" marR="0" lvl="0" indent="0" defTabSz="1536191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itchFamily="18" charset="0"/>
              <a:sym typeface="Calibri"/>
            </a:endParaRPr>
          </a:p>
        </p:txBody>
      </p:sp>
      <p:sp>
        <p:nvSpPr>
          <p:cNvPr id="24" name="Shape 2489"/>
          <p:cNvSpPr/>
          <p:nvPr/>
        </p:nvSpPr>
        <p:spPr>
          <a:xfrm>
            <a:off x="5812505" y="2497714"/>
            <a:ext cx="563816" cy="7439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243"/>
                </a:moveTo>
                <a:cubicBezTo>
                  <a:pt x="21600" y="19440"/>
                  <a:pt x="21600" y="19440"/>
                  <a:pt x="21600" y="19440"/>
                </a:cubicBezTo>
                <a:cubicBezTo>
                  <a:pt x="21600" y="20686"/>
                  <a:pt x="19917" y="21600"/>
                  <a:pt x="17953" y="21600"/>
                </a:cubicBezTo>
                <a:cubicBezTo>
                  <a:pt x="3787" y="21600"/>
                  <a:pt x="3787" y="21600"/>
                  <a:pt x="3787" y="21600"/>
                </a:cubicBezTo>
                <a:cubicBezTo>
                  <a:pt x="1683" y="21600"/>
                  <a:pt x="0" y="20686"/>
                  <a:pt x="0" y="19440"/>
                </a:cubicBezTo>
                <a:cubicBezTo>
                  <a:pt x="0" y="2243"/>
                  <a:pt x="0" y="2243"/>
                  <a:pt x="0" y="2243"/>
                </a:cubicBezTo>
                <a:cubicBezTo>
                  <a:pt x="0" y="997"/>
                  <a:pt x="1683" y="0"/>
                  <a:pt x="3787" y="0"/>
                </a:cubicBezTo>
                <a:cubicBezTo>
                  <a:pt x="17953" y="0"/>
                  <a:pt x="17953" y="0"/>
                  <a:pt x="17953" y="0"/>
                </a:cubicBezTo>
                <a:cubicBezTo>
                  <a:pt x="19917" y="0"/>
                  <a:pt x="21600" y="997"/>
                  <a:pt x="21600" y="2243"/>
                </a:cubicBezTo>
                <a:close/>
                <a:moveTo>
                  <a:pt x="18655" y="2908"/>
                </a:moveTo>
                <a:cubicBezTo>
                  <a:pt x="2945" y="2908"/>
                  <a:pt x="2945" y="2908"/>
                  <a:pt x="2945" y="2908"/>
                </a:cubicBezTo>
                <a:cubicBezTo>
                  <a:pt x="2945" y="17446"/>
                  <a:pt x="2945" y="17446"/>
                  <a:pt x="2945" y="17446"/>
                </a:cubicBezTo>
                <a:cubicBezTo>
                  <a:pt x="18655" y="17446"/>
                  <a:pt x="18655" y="17446"/>
                  <a:pt x="18655" y="17446"/>
                </a:cubicBezTo>
                <a:lnTo>
                  <a:pt x="18655" y="2908"/>
                </a:lnTo>
                <a:close/>
                <a:moveTo>
                  <a:pt x="13465" y="19606"/>
                </a:moveTo>
                <a:cubicBezTo>
                  <a:pt x="13465" y="19025"/>
                  <a:pt x="12343" y="18526"/>
                  <a:pt x="10800" y="18526"/>
                </a:cubicBezTo>
                <a:cubicBezTo>
                  <a:pt x="9397" y="18526"/>
                  <a:pt x="8275" y="19025"/>
                  <a:pt x="8275" y="19606"/>
                </a:cubicBezTo>
                <a:cubicBezTo>
                  <a:pt x="8275" y="20271"/>
                  <a:pt x="9397" y="20769"/>
                  <a:pt x="10800" y="20769"/>
                </a:cubicBezTo>
                <a:cubicBezTo>
                  <a:pt x="12343" y="20769"/>
                  <a:pt x="13465" y="20271"/>
                  <a:pt x="13465" y="19606"/>
                </a:cubicBezTo>
                <a:close/>
              </a:path>
            </a:pathLst>
          </a:custGeom>
          <a:solidFill>
            <a:srgbClr val="0C5091"/>
          </a:solidFill>
          <a:ln w="12700">
            <a:miter lim="400000"/>
          </a:ln>
        </p:spPr>
        <p:txBody>
          <a:bodyPr lIns="45719" rIns="45719"/>
          <a:lstStyle/>
          <a:p>
            <a:pPr marL="0" marR="0" lvl="0" indent="0" defTabSz="1536191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itchFamily="18" charset="0"/>
              <a:sym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316301"/>
            <a:ext cx="12190413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C5091"/>
                </a:solidFill>
                <a:latin typeface="Georgia" pitchFamily="18" charset="0"/>
                <a:cs typeface="Tahoma" pitchFamily="34" charset="0"/>
              </a:rPr>
              <a:t>Отдел розничных продаж Добровольного Медицинского Страхования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89717" y="3603251"/>
            <a:ext cx="1915524" cy="6124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8650" lvl="0" fontAlgn="t">
              <a:lnSpc>
                <a:spcPct val="90000"/>
              </a:lnSpc>
              <a:spcBef>
                <a:spcPts val="600"/>
              </a:spcBef>
              <a:tabLst>
                <a:tab pos="107950" algn="r"/>
              </a:tabLst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E-mail: </a:t>
            </a:r>
          </a:p>
          <a:p>
            <a:pPr marL="88650" lvl="0" fontAlgn="t">
              <a:lnSpc>
                <a:spcPct val="90000"/>
              </a:lnSpc>
              <a:spcBef>
                <a:spcPts val="600"/>
              </a:spcBef>
              <a:tabLst>
                <a:tab pos="107950" algn="r"/>
              </a:tabLst>
            </a:pPr>
            <a:r>
              <a:rPr lang="en-US" sz="1600" dirty="0" smtClean="0">
                <a:solidFill>
                  <a:prstClr val="black"/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info@ingos-ins.ru</a:t>
            </a:r>
            <a:endParaRPr lang="ru-RU" sz="1600" dirty="0" smtClean="0">
              <a:solidFill>
                <a:prstClr val="black"/>
              </a:solidFill>
              <a:latin typeface="Georgia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66915" y="3644800"/>
            <a:ext cx="18822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Тел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endParaRPr lang="en-US" sz="1600" b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8 (495) </a:t>
            </a:r>
            <a:r>
              <a:rPr lang="en-US" sz="1600" dirty="0" smtClean="0">
                <a:solidFill>
                  <a:prstClr val="black"/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968-50-28</a:t>
            </a:r>
            <a:endParaRPr lang="en-US" sz="1600" b="1" dirty="0">
              <a:solidFill>
                <a:schemeClr val="accent2">
                  <a:lumMod val="75000"/>
                </a:schemeClr>
              </a:solidFill>
              <a:latin typeface="Georgia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600" dirty="0" smtClean="0">
                <a:solidFill>
                  <a:prstClr val="black"/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8 </a:t>
            </a:r>
            <a:r>
              <a:rPr lang="en-US" sz="1600" dirty="0">
                <a:solidFill>
                  <a:prstClr val="black"/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(495) </a:t>
            </a:r>
            <a:r>
              <a:rPr lang="en-US" sz="1600" dirty="0" smtClean="0">
                <a:solidFill>
                  <a:prstClr val="black"/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508-32-02</a:t>
            </a:r>
            <a:endParaRPr lang="ru-RU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3023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11483" y="3086815"/>
            <a:ext cx="23519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ru-RU" sz="4000" dirty="0" smtClean="0">
                <a:solidFill>
                  <a:prstClr val="white"/>
                </a:solidFill>
                <a:latin typeface="Georgia" pitchFamily="18" charset="0"/>
                <a:ea typeface="Tahoma" panose="020B0604030504040204" pitchFamily="34" charset="0"/>
                <a:cs typeface="Tahoma" panose="020B0604030504040204" pitchFamily="34" charset="0"/>
              </a:rPr>
              <a:t>Спасибо!</a:t>
            </a:r>
            <a:endParaRPr lang="ru-RU" sz="4000" dirty="0">
              <a:solidFill>
                <a:prstClr val="white"/>
              </a:solidFill>
              <a:latin typeface="Georgia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1292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TornadoCyr-Medium"/>
        <a:ea typeface=""/>
        <a:cs typeface=""/>
      </a:majorFont>
      <a:minorFont>
        <a:latin typeface="TornadoCyr-Regular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ornadoCyr-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ornadoCyr-Light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TornadoCyr-Medium"/>
        <a:ea typeface=""/>
        <a:cs typeface=""/>
      </a:majorFont>
      <a:minorFont>
        <a:latin typeface="TornadoCyr-Regular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ornadoCyr-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ornadoCyr-Light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9355</TotalTime>
  <Words>620</Words>
  <Application>Microsoft Office PowerPoint</Application>
  <PresentationFormat>Произвольный</PresentationFormat>
  <Paragraphs>99</Paragraphs>
  <Slides>8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3_Специальное оформление</vt:lpstr>
      <vt:lpstr>4_Специальное оформление</vt:lpstr>
      <vt:lpstr>Тема Office</vt:lpstr>
      <vt:lpstr>1_Тема Office</vt:lpstr>
      <vt:lpstr>Лист</vt:lpstr>
      <vt:lpstr>Экстренная стационарная  помощь (ЭСП)   +7 (495) 968-50-28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Блинова Инна Германовна (ДСМ)</dc:creator>
  <cp:lastModifiedBy>Alex</cp:lastModifiedBy>
  <cp:revision>673</cp:revision>
  <dcterms:created xsi:type="dcterms:W3CDTF">2015-03-11T06:54:30Z</dcterms:created>
  <dcterms:modified xsi:type="dcterms:W3CDTF">2019-02-22T15:43:26Z</dcterms:modified>
</cp:coreProperties>
</file>